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7cbe33dc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7cbe33dc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7cbe33dc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7cbe33dc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7cbe33dc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7cbe33dc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7aca7ca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a7aca7ca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a7aca7caf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a7aca7caf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7aca7caf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a7aca7caf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7aca7caf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7aca7caf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7cbe33dc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7cbe33d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7cbe33d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7cbe33d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7cbe33dc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7cbe33dc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7cbe33dc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7cbe33dc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hyperlink" Target="https://translated.turbopages.org/proxy_u/en-ru.ru.7ae2b627-658085a5-fc0aa48e-74722d776562/https/en.wikipedia.org/wiki/Tambov_Governorate" TargetMode="External"/><Relationship Id="rId10" Type="http://schemas.openxmlformats.org/officeDocument/2006/relationships/hyperlink" Target="https://translated.turbopages.org/proxy_u/en-ru.ru.7ae2b627-658085a5-fc0aa48e-74722d776562/https/en.wikipedia.org/wiki/Alexeyevka,_Belgorod_Oblast" TargetMode="External"/><Relationship Id="rId13" Type="http://schemas.openxmlformats.org/officeDocument/2006/relationships/image" Target="../media/image15.jpg"/><Relationship Id="rId12" Type="http://schemas.openxmlformats.org/officeDocument/2006/relationships/hyperlink" Target="https://translated.turbopages.org/proxy_u/en-ru.ru.7ae2b627-658085a5-fc0aa48e-74722d776562/https/en.wikipedia.org/wiki/Russian_Empire" TargetMode="External"/><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ru.wikipedia.org/wiki/%D0%90%D0%BB%D0%B5%D0%BA%D1%81%D0%B5%D0%B5%D0%B2%D0%BA%D0%B0_(%D0%A2%D0%B5%D0%BC%D0%BD%D0%B8%D0%BA%D0%BE%D0%B2%D1%81%D0%BA%D0%B8%D0%B9_%D1%80%D0%B0%D0%B9%D0%BE%D0%BD_%D0%9C%D0%BE%D1%80%D0%B4%D0%BE%D0%B2%D0%B8%D0%B8)" TargetMode="External"/><Relationship Id="rId4" Type="http://schemas.openxmlformats.org/officeDocument/2006/relationships/hyperlink" Target="https://ru.wikipedia.org/wiki/%D0%A2%D0%B5%D0%BC%D0%BD%D0%B8%D0%BA%D0%BE%D0%B2%D1%81%D0%BA%D0%B8%D0%B9_%D1%83%D0%B5%D0%B7%D0%B4" TargetMode="External"/><Relationship Id="rId9" Type="http://schemas.openxmlformats.org/officeDocument/2006/relationships/hyperlink" Target="https://ru.wikipedia.org/wiki/%D0%9D%D0%BE%D0%B2%D0%BE-%D0%A2%D0%B8%D1%85%D0%B2%D0%B8%D0%BD%D1%81%D0%BA%D0%B8%D0%B9_%D0%BC%D0%BE%D0%BD%D0%B0%D1%81%D1%82%D1%8B%D1%80%D1%8C" TargetMode="External"/><Relationship Id="rId14" Type="http://schemas.openxmlformats.org/officeDocument/2006/relationships/image" Target="../media/image9.jpg"/><Relationship Id="rId5" Type="http://schemas.openxmlformats.org/officeDocument/2006/relationships/hyperlink" Target="https://ru.wikipedia.org/wiki/%D0%A1%D0%B0%D0%BD%D0%B0%D0%BA%D1%81%D0%B0%D1%80%D1%81%D0%BA%D0%B8%D0%B9_%D0%BC%D0%BE%D0%BD%D0%B0%D1%81%D1%82%D1%8B%D1%80%D1%8C" TargetMode="External"/><Relationship Id="rId6" Type="http://schemas.openxmlformats.org/officeDocument/2006/relationships/hyperlink" Target="https://ru.wikipedia.org/wiki/%D0%9E%D1%82%D0%B5%D1%87%D0%B5%D1%81%D1%82%D0%B2%D0%B5%D0%BD%D0%BD%D0%B0%D1%8F_%D0%B2%D0%BE%D0%B9%D0%BD%D0%B0_1812_%D0%B3%D0%BE%D0%B4%D0%B0" TargetMode="External"/><Relationship Id="rId7" Type="http://schemas.openxmlformats.org/officeDocument/2006/relationships/hyperlink" Target="https://ru.wikipedia.org/wiki/%D0%A2%D0%B0%D0%BC%D0%B1%D0%BE%D0%B2%D1%81%D0%BA%D0%B0%D1%8F_%D0%B3%D1%83%D0%B1%D0%B5%D1%80%D0%BD%D0%B8%D1%8F" TargetMode="External"/><Relationship Id="rId8" Type="http://schemas.openxmlformats.org/officeDocument/2006/relationships/hyperlink" Target="https://ru.wikipedia.org/wiki/%D0%95%D0%BA%D0%B0%D1%82%D0%B5%D1%80%D0%B8%D0%BD%D0%B1%D1%83%D1%80%D0%B3" TargetMode="External"/></Relationships>
</file>

<file path=ppt/slides/_rels/slide11.xml.rels><?xml version="1.0" encoding="UTF-8" standalone="yes"?><Relationships xmlns="http://schemas.openxmlformats.org/package/2006/relationships"><Relationship Id="rId20" Type="http://schemas.openxmlformats.org/officeDocument/2006/relationships/image" Target="../media/image3.jpg"/><Relationship Id="rId11" Type="http://schemas.openxmlformats.org/officeDocument/2006/relationships/hyperlink" Target="https://ru.wikipedia.org/wiki/%D0%9B%D0%B8%D0%BA_%D1%81%D0%B2%D1%8F%D1%82%D0%BE%D1%81%D1%82%D0%B8" TargetMode="External"/><Relationship Id="rId10" Type="http://schemas.openxmlformats.org/officeDocument/2006/relationships/hyperlink" Target="https://ru.wikipedia.org/wiki/%D0%90%D1%80%D1%85%D0%B8%D0%B5%D1%80%D0%B5%D0%B9%D1%81%D0%BA%D0%B8%D0%B9_%D1%81%D0%BE%D0%B1%D0%BE%D1%80" TargetMode="External"/><Relationship Id="rId21" Type="http://schemas.openxmlformats.org/officeDocument/2006/relationships/image" Target="../media/image1.jpg"/><Relationship Id="rId13" Type="http://schemas.openxmlformats.org/officeDocument/2006/relationships/hyperlink" Target="https://ru.wikipedia.org/wiki/5_%D0%B0%D0%B2%D0%B3%D1%83%D1%81%D1%82%D0%B0" TargetMode="External"/><Relationship Id="rId12" Type="http://schemas.openxmlformats.org/officeDocument/2006/relationships/hyperlink" Target="https://ru.wikipedia.org/wiki/%D0%9F%D1%80%D0%B0%D0%B2%D0%B5%D0%B4%D0%BD%D0%B8%D0%BA" TargetMode="External"/><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ru.wikipedia.org/wiki/%D0%9A%D0%B0%D0%BD%D0%BE%D0%BD%D0%B8%D0%B7%D0%B0%D1%86%D0%B8%D1%8F" TargetMode="External"/><Relationship Id="rId4" Type="http://schemas.openxmlformats.org/officeDocument/2006/relationships/hyperlink" Target="https://ru.wikipedia.org/wiki/%D0%A0%D1%83%D1%81%D1%81%D0%BA%D0%B0%D1%8F_%D0%BF%D1%80%D0%B0%D0%B2%D0%BE%D1%81%D0%BB%D0%B0%D0%B2%D0%BD%D0%B0%D1%8F_%D1%86%D0%B5%D1%80%D0%BA%D0%BE%D0%B2%D1%8C" TargetMode="External"/><Relationship Id="rId9" Type="http://schemas.openxmlformats.org/officeDocument/2006/relationships/hyperlink" Target="https://ru.wikipedia.org/wiki/%D0%A3%D1%88%D0%B0%D0%BA%D0%BE%D0%B2,_%D0%A4%D1%91%D0%B4%D0%BE%D1%80_%D0%A4%D1%91%D0%B4%D0%BE%D1%80%D0%BE%D0%B2%D0%B8%D1%87#cite_note-43" TargetMode="External"/><Relationship Id="rId15" Type="http://schemas.openxmlformats.org/officeDocument/2006/relationships/hyperlink" Target="https://ru.wikipedia.org/wiki/5_%D0%B8%D1%8E%D0%BD%D1%8F" TargetMode="External"/><Relationship Id="rId14" Type="http://schemas.openxmlformats.org/officeDocument/2006/relationships/hyperlink" Target="https://ru.wikipedia.org/wiki/15_%D0%BE%D0%BA%D1%82%D1%8F%D0%B1%D1%80%D1%8F" TargetMode="External"/><Relationship Id="rId17" Type="http://schemas.openxmlformats.org/officeDocument/2006/relationships/hyperlink" Target="https://ru.wikipedia.org/wiki/%D0%A4%D0%B5%D0%BE%D0%B4%D0%BE%D1%80_%D0%A1%D0%B0%D0%BD%D0%B0%D0%BA%D1%81%D0%B0%D1%80%D1%81%D0%BA%D0%B8%D0%B9" TargetMode="External"/><Relationship Id="rId16" Type="http://schemas.openxmlformats.org/officeDocument/2006/relationships/hyperlink" Target="https://ru.wikipedia.org/wiki/%D0%A1%D0%BE%D0%B1%D0%BE%D1%80_%D0%A0%D0%BE%D1%81%D1%82%D0%BE%D0%B2%D1%81%D0%BA%D0%B8%D1%85_%D1%81%D0%B2%D1%8F%D1%82%D1%8B%D1%85" TargetMode="External"/><Relationship Id="rId5" Type="http://schemas.openxmlformats.org/officeDocument/2006/relationships/hyperlink" Target="https://ru.wikipedia.org/wiki/%D0%9C%D0%B5%D1%81%D1%82%D0%BD%D0%BE%D1%87%D1%82%D0%B8%D0%BC%D1%8B%D0%B9_%D1%81%D0%B2%D1%8F%D1%82%D0%BE%D0%B9" TargetMode="External"/><Relationship Id="rId19" Type="http://schemas.openxmlformats.org/officeDocument/2006/relationships/hyperlink" Target="https://ru.wikipedia.org/wiki/%D0%9C%D0%BE%D1%89%D0%B8" TargetMode="External"/><Relationship Id="rId6" Type="http://schemas.openxmlformats.org/officeDocument/2006/relationships/hyperlink" Target="https://ru.wikipedia.org/wiki/%D0%A1%D0%B0%D1%80%D0%B0%D0%BD%D1%81%D0%BA%D0%B0%D1%8F_%D0%B8_%D0%9C%D0%BE%D1%80%D0%B4%D0%BE%D0%B2%D1%81%D0%BA%D0%B0%D1%8F_%D0%B5%D0%BF%D0%B0%D1%80%D1%85%D0%B8%D1%8F" TargetMode="External"/><Relationship Id="rId18" Type="http://schemas.openxmlformats.org/officeDocument/2006/relationships/hyperlink" Target="https://ru.wikipedia.org/wiki/%D0%A3%D1%88%D0%B0%D0%BA%D0%BE%D0%B2,_%D0%A4%D1%91%D0%B4%D0%BE%D1%80_%D0%A4%D1%91%D0%B4%D0%BE%D1%80%D0%BE%D0%B2%D0%B8%D1%87#cite_note-44" TargetMode="External"/><Relationship Id="rId7" Type="http://schemas.openxmlformats.org/officeDocument/2006/relationships/hyperlink" Target="https://ru.wikipedia.org/wiki/%D0%92%D0%B0%D0%BB%D0%B5%D1%80%D0%B8%D0%B9_%D0%93%D0%B0%D0%BD%D0%B8%D1%87%D0%B5%D0%B2" TargetMode="External"/><Relationship Id="rId8" Type="http://schemas.openxmlformats.org/officeDocument/2006/relationships/hyperlink" Target="https://ru.wikipedia.org/wiki/%D0%A3%D1%88%D0%B0%D0%BA%D0%BE%D0%B2,_%D0%A4%D1%91%D0%B4%D0%BE%D1%80_%D0%A4%D1%91%D0%B4%D0%BE%D1%80%D0%BE%D0%B2%D0%B8%D1%87#cite_note-42" TargetMode="External"/></Relationships>
</file>

<file path=ppt/slides/_rels/slide12.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hyperlink" Target="https://ru.wikipedia.org/wiki/%D0%9E%D1%80%D0%B4%D0%B5%D0%BD_%D0%A1%D0%B2%D1%8F%D1%82%D0%BE%D0%B3%D0%BE_%D0%98%D0%BE%D0%B0%D0%BD%D0%BD%D0%B0_%D0%98%D0%B5%D1%80%D1%83%D1%81%D0%B0%D0%BB%D0%B8%D0%BC%D1%81%D0%BA%D0%BE%D0%B3%D0%BE" TargetMode="External"/><Relationship Id="rId22" Type="http://schemas.openxmlformats.org/officeDocument/2006/relationships/image" Target="../media/image18.png"/><Relationship Id="rId10" Type="http://schemas.openxmlformats.org/officeDocument/2006/relationships/hyperlink" Target="https://ru.wikipedia.org/wiki/%D0%9E%D1%80%D0%B4%D0%B5%D0%BD_%D0%A1%D0%B2%D1%8F%D1%82%D0%BE%D0%B3%D0%BE_%D0%90%D0%BB%D0%B5%D0%BA%D1%81%D0%B0%D0%BD%D0%B4%D1%80%D0%B0_%D0%9D%D0%B5%D0%B2%D1%81%D0%BA%D0%BE%D0%B3%D0%BE" TargetMode="External"/><Relationship Id="rId21" Type="http://schemas.openxmlformats.org/officeDocument/2006/relationships/image" Target="../media/image4.jpg"/><Relationship Id="rId13" Type="http://schemas.openxmlformats.org/officeDocument/2006/relationships/hyperlink" Target="https://ru.wikipedia.org/wiki/%D0%9E%D1%81%D0%BC%D0%B0%D0%BD%D1%81%D0%BA%D0%B0%D1%8F_%D0%B8%D0%BC%D0%BF%D0%B5%D1%80%D0%B8%D1%8F" TargetMode="External"/><Relationship Id="rId12" Type="http://schemas.openxmlformats.org/officeDocument/2006/relationships/hyperlink" Target="https://ru.wikipedia.org/wiki/%D0%A7%D0%B5%D0%BB%D0%B5%D0%BD%D0%BA" TargetMode="External"/><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ru.wikipedia.org/wiki/%D0%9E%D1%80%D0%B4%D0%B5%D0%BD_%D0%A1%D0%B2%D1%8F%D1%82%D0%BE%D0%B3%D0%BE_%D0%92%D0%BB%D0%B0%D0%B4%D0%B8%D0%BC%D0%B8%D1%80%D0%B0" TargetMode="External"/><Relationship Id="rId4" Type="http://schemas.openxmlformats.org/officeDocument/2006/relationships/hyperlink" Target="https://ru.wikipedia.org/wiki/%D0%A3%D1%88%D0%B0%D0%BA%D0%BE%D0%B2,_%D0%A4%D1%91%D0%B4%D0%BE%D1%80_%D0%A4%D1%91%D0%B4%D0%BE%D1%80%D0%BE%D0%B2%D0%B8%D1%87#cite_note-23" TargetMode="External"/><Relationship Id="rId9" Type="http://schemas.openxmlformats.org/officeDocument/2006/relationships/hyperlink" Target="https://ru.wikipedia.org/wiki/%D0%9E%D1%80%D0%B4%D0%B5%D0%BD_%D0%A1%D0%B2%D1%8F%D1%82%D0%BE%D0%B3%D0%BE_%D0%90%D0%BB%D0%B5%D0%BA%D1%81%D0%B0%D0%BD%D0%B4%D1%80%D0%B0_%D0%9D%D0%B5%D0%B2%D1%81%D0%BA%D0%BE%D0%B3%D0%BE" TargetMode="External"/><Relationship Id="rId15" Type="http://schemas.openxmlformats.org/officeDocument/2006/relationships/hyperlink" Target="https://ru.wikipedia.org/wiki/%D0%9D%D0%B5%D0%B0%D0%BF%D0%BE%D0%BB%D0%B8%D1%82%D0%B0%D0%BD%D1%81%D0%BA%D0%BE%D0%B5_%D0%BA%D0%BE%D1%80%D0%BE%D0%BB%D0%B5%D0%B2%D1%81%D1%82%D0%B2%D0%BE" TargetMode="External"/><Relationship Id="rId14" Type="http://schemas.openxmlformats.org/officeDocument/2006/relationships/hyperlink" Target="https://ru.wikipedia.org/wiki/%D0%9E%D1%80%D0%B4%D0%B5%D0%BD_%D0%A1%D0%B2%D1%8F%D1%82%D0%BE%D0%B3%D0%BE_%D0%AF%D0%BD%D1%83%D0%B0%D1%80%D0%B8%D1%8F" TargetMode="External"/><Relationship Id="rId17" Type="http://schemas.openxmlformats.org/officeDocument/2006/relationships/image" Target="../media/image12.jpg"/><Relationship Id="rId16" Type="http://schemas.openxmlformats.org/officeDocument/2006/relationships/hyperlink" Target="https://ru.wikipedia.org/wiki/%D0%A0%D0%B5%D1%81%D0%BF%D1%83%D0%B1%D0%BB%D0%B8%D0%BA%D0%B0_%D0%A1%D0%B5%D0%BC%D0%B8_%D0%9E%D1%81%D1%82%D1%80%D0%BE%D0%B2%D0%BE%D0%B2" TargetMode="External"/><Relationship Id="rId5" Type="http://schemas.openxmlformats.org/officeDocument/2006/relationships/hyperlink" Target="https://ru.wikipedia.org/wiki/%D0%9E%D1%80%D0%B4%D0%B5%D0%BD_%D0%A1%D0%B2%D1%8F%D1%82%D0%BE%D0%B3%D0%BE_%D0%92%D0%BB%D0%B0%D0%B4%D0%B8%D0%BC%D0%B8%D1%80%D0%B0" TargetMode="External"/><Relationship Id="rId19" Type="http://schemas.openxmlformats.org/officeDocument/2006/relationships/image" Target="../media/image2.jpg"/><Relationship Id="rId6" Type="http://schemas.openxmlformats.org/officeDocument/2006/relationships/hyperlink" Target="https://ru.wikipedia.org/wiki/%D0%9E%D1%80%D0%B4%D0%B5%D0%BD_%D0%A1%D0%B2%D1%8F%D1%82%D0%BE%D0%B3%D0%BE_%D0%93%D0%B5%D0%BE%D1%80%D0%B3%D0%B8%D1%8F" TargetMode="External"/><Relationship Id="rId18" Type="http://schemas.openxmlformats.org/officeDocument/2006/relationships/image" Target="../media/image5.jpg"/><Relationship Id="rId7" Type="http://schemas.openxmlformats.org/officeDocument/2006/relationships/hyperlink" Target="https://ru.wikipedia.org/wiki/%D0%9E%D1%80%D0%B4%D0%B5%D0%BD_%D0%A1%D0%B2%D1%8F%D1%82%D0%BE%D0%B3%D0%BE_%D0%92%D0%BB%D0%B0%D0%B4%D0%B8%D0%BC%D0%B8%D1%80%D0%B0" TargetMode="External"/><Relationship Id="rId8" Type="http://schemas.openxmlformats.org/officeDocument/2006/relationships/hyperlink" Target="https://ru.wikipedia.org/wiki/%D0%9E%D1%80%D0%B4%D0%B5%D0%BD_%D0%A1%D0%B2%D1%8F%D1%82%D0%BE%D0%B3%D0%BE_%D0%93%D0%B5%D0%BE%D1%80%D0%B3%D0%B8%D1%8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1" Type="http://schemas.openxmlformats.org/officeDocument/2006/relationships/hyperlink" Target="https://ru.wikipedia.org/wiki/%D0%9A%D1%80%D1%8B%D0%BC" TargetMode="External"/><Relationship Id="rId10" Type="http://schemas.openxmlformats.org/officeDocument/2006/relationships/hyperlink" Target="https://ru.wikipedia.org/wiki/%D0%A7%D1%91%D1%80%D0%BD%D0%BE%D0%B5_%D0%BC%D0%BE%D1%80%D0%B5" TargetMode="External"/><Relationship Id="rId13" Type="http://schemas.openxmlformats.org/officeDocument/2006/relationships/hyperlink" Target="https://ru.wikipedia.org/wiki/%D0%9C%D0%BE%D1%80%D0%B5%D1%8F_(%D0%BD%D0%BE%D0%B2%D0%BE%D0%B8%D0%B7%D0%BE%D0%B1%D1%80%D0%B5%D1%82%D1%91%D0%BD%D0%BD%D1%8B%D0%B9_%D0%BA%D0%BE%D1%80%D0%B0%D0%B1%D0%BB%D1%8C)" TargetMode="External"/><Relationship Id="rId12" Type="http://schemas.openxmlformats.org/officeDocument/2006/relationships/hyperlink" Target="https://ru.wikipedia.org/wiki/%D0%9D%D0%BE%D0%B2%D0%BE%D0%B8%D0%B7%D0%BE%D0%B1%D1%80%D0%B5%D1%82%D1%91%D0%BD%D0%BD%D1%8B%D0%B5_%D0%BA%D0%BE%D1%80%D0%B0%D0%B1%D0%BB%D0%B8" TargetMode="External"/><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ru.wikipedia.org/wiki/%D0%94%D0%BE%D0%BD" TargetMode="External"/><Relationship Id="rId4" Type="http://schemas.openxmlformats.org/officeDocument/2006/relationships/hyperlink" Target="https://ru.wikipedia.org/wiki/%D0%92%D0%B8%D1%86%D0%B5-%D0%BF%D1%80%D0%B5%D0%B7%D0%B8%D0%B4%D0%B5%D0%BD%D1%82" TargetMode="External"/><Relationship Id="rId9" Type="http://schemas.openxmlformats.org/officeDocument/2006/relationships/hyperlink" Target="https://ru.wikipedia.org/wiki/%D0%9A%D1%80%D0%B5%D0%B9%D1%81%D0%B5%D1%80" TargetMode="External"/><Relationship Id="rId15" Type="http://schemas.openxmlformats.org/officeDocument/2006/relationships/image" Target="../media/image16.png"/><Relationship Id="rId14" Type="http://schemas.openxmlformats.org/officeDocument/2006/relationships/hyperlink" Target="https://ru.wikipedia.org/wiki/%D0%9C%D0%BE%D0%B4%D0%BE%D0%BD_(%D0%BD%D0%BE%D0%B2%D0%BE%D0%B8%D0%B7%D0%BE%D0%B1%D1%80%D0%B5%D1%82%D1%91%D0%BD%D0%BD%D1%8B%D0%B9_%D0%BA%D0%BE%D1%80%D0%B0%D0%B1%D0%BB%D1%8C)" TargetMode="External"/><Relationship Id="rId5" Type="http://schemas.openxmlformats.org/officeDocument/2006/relationships/hyperlink" Target="https://ru.wikipedia.org/wiki/%D0%90%D0%B4%D0%BC%D0%B8%D1%80%D0%B0%D0%BB%D1%82%D0%B5%D0%B9%D1%81%D1%82%D0%B2-%D0%BA%D0%BE%D0%BB%D0%BB%D0%B5%D0%B3%D0%B8%D1%8F" TargetMode="External"/><Relationship Id="rId6" Type="http://schemas.openxmlformats.org/officeDocument/2006/relationships/hyperlink" Target="https://ru.wikipedia.org/wiki/%D0%A7%D0%B5%D1%80%D0%BD%D1%8B%D1%88%D1%91%D0%B2,_%D0%98%D0%B2%D0%B0%D0%BD_%D0%93%D1%80%D0%B8%D0%B3%D0%BE%D1%80%D1%8C%D0%B5%D0%B2%D0%B8%D1%87" TargetMode="External"/><Relationship Id="rId7" Type="http://schemas.openxmlformats.org/officeDocument/2006/relationships/hyperlink" Target="https://ru.wikipedia.org/wiki/%D0%9F%D0%B0%D0%BA%D0%B5%D1%82%D0%B1%D0%BE%D1%82" TargetMode="External"/><Relationship Id="rId8" Type="http://schemas.openxmlformats.org/officeDocument/2006/relationships/hyperlink" Target="https://ru.wikipedia.org/wiki/%D0%A3%D1%88%D0%B0%D0%BA%D0%BE%D0%B2,_%D0%A4%D1%91%D0%B4%D0%BE%D1%80_%D0%A4%D1%91%D0%B4%D0%BE%D1%80%D0%BE%D0%B2%D0%B8%D1%87#cite_note-_7c960af0fd93db12-6" TargetMode="External"/></Relationships>
</file>

<file path=ppt/slides/_rels/slide4.xml.rels><?xml version="1.0" encoding="UTF-8" standalone="yes"?><Relationships xmlns="http://schemas.openxmlformats.org/package/2006/relationships"><Relationship Id="rId11" Type="http://schemas.openxmlformats.org/officeDocument/2006/relationships/hyperlink" Target="https://ru.wikipedia.org/wiki/%D0%92%D0%BE%D0%BE%D1%80%D1%83%D0%B6%D1%91%D0%BD%D0%BD%D1%8B%D0%B9_%D0%BD%D0%B5%D0%B9%D1%82%D1%80%D0%B0%D0%BB%D0%B8%D1%82%D0%B5%D1%82" TargetMode="External"/><Relationship Id="rId10" Type="http://schemas.openxmlformats.org/officeDocument/2006/relationships/hyperlink" Target="https://ru.wikipedia.org/wiki/%D0%A1%D0%B0%D0%BD%D0%BA%D1%82-%D0%9F%D0%B5%D1%82%D0%B5%D1%80%D0%B1%D1%83%D1%80%D0%B3" TargetMode="External"/><Relationship Id="rId13" Type="http://schemas.openxmlformats.org/officeDocument/2006/relationships/hyperlink" Target="https://ru.wikipedia.org/wiki/%D0%A5%D0%B5%D1%80%D1%81%D0%BE%D0%BD" TargetMode="External"/><Relationship Id="rId12" Type="http://schemas.openxmlformats.org/officeDocument/2006/relationships/hyperlink" Target="https://ru.wikipedia.org/wiki/%D0%A7%D0%B5%D1%80%D0%BD%D0%BE%D0%BC%D0%BE%D1%80%D1%81%D0%BA%D0%B8%D0%B9_%D1%84%D0%BB%D0%BE%D1%82_%D0%A0%D0%BE%D1%81%D1%81%D0%B8%D0%B9%D1%81%D0%BA%D0%BE%D0%B9_%D0%B8%D0%BC%D0%BF%D0%B5%D1%80%D0%B8%D0%B8" TargetMode="External"/><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ru.wikipedia.org/wiki/%D0%A4%D1%80%D0%B5%D0%B3%D0%B0%D1%82" TargetMode="External"/><Relationship Id="rId4" Type="http://schemas.openxmlformats.org/officeDocument/2006/relationships/hyperlink" Target="https://ru.wikipedia.org/wiki/1776" TargetMode="External"/><Relationship Id="rId9" Type="http://schemas.openxmlformats.org/officeDocument/2006/relationships/hyperlink" Target="https://ru.wikipedia.org/wiki/%D0%A0%D1%8B%D0%B1%D0%B8%D0%BD%D1%81%D0%BA" TargetMode="External"/><Relationship Id="rId15" Type="http://schemas.openxmlformats.org/officeDocument/2006/relationships/hyperlink" Target="https://ru.wikipedia.org/wiki/%D0%A1%D0%B5%D0%B2%D0%B0%D1%81%D1%82%D0%BE%D0%BF%D0%BE%D0%BB%D1%8C" TargetMode="External"/><Relationship Id="rId14" Type="http://schemas.openxmlformats.org/officeDocument/2006/relationships/hyperlink" Target="https://ru.wikipedia.org/wiki/%D0%9E%D1%80%D0%B4%D0%B5%D0%BD_%D0%A1%D0%B2%D1%8F%D1%82%D0%BE%D0%B3%D0%BE_%D0%92%D0%BB%D0%B0%D0%B4%D0%B8%D0%BC%D0%B8%D1%80%D0%B0" TargetMode="External"/><Relationship Id="rId17" Type="http://schemas.openxmlformats.org/officeDocument/2006/relationships/hyperlink" Target="https://ru.wikipedia.org/wiki/%D0%A1%D0%B2%D1%8F%D1%82%D0%BE%D0%B9_%D0%9F%D0%B0%D0%B2%D0%B5%D0%BB_(%D0%BB%D0%B8%D0%BD%D0%B5%D0%B9%D0%BD%D1%8B%D0%B9_%D0%BA%D0%BE%D1%80%D0%B0%D0%B1%D0%BB%D1%8C,_1784)" TargetMode="External"/><Relationship Id="rId16" Type="http://schemas.openxmlformats.org/officeDocument/2006/relationships/hyperlink" Target="https://ru.wikipedia.org/wiki/%D0%9A%D0%B0%D0%BF%D0%B8%D1%82%D0%B0%D0%BD_%D0%BF%D0%B5%D1%80%D0%B2%D0%BE%D0%B3%D0%BE_%D1%80%D0%B0%D0%BD%D0%B3%D0%B0" TargetMode="External"/><Relationship Id="rId5" Type="http://schemas.openxmlformats.org/officeDocument/2006/relationships/hyperlink" Target="https://ru.wikipedia.org/wiki/1779_%D0%B3%D0%BE%D0%B4" TargetMode="External"/><Relationship Id="rId6" Type="http://schemas.openxmlformats.org/officeDocument/2006/relationships/hyperlink" Target="https://ru.wikipedia.org/wiki/%D0%9A%D0%B0%D0%BF%D0%B8%D1%82%D0%B0%D0%BD-%D0%BB%D0%B5%D0%B9%D1%82%D0%B5%D0%BD%D0%B0%D0%BD%D1%82" TargetMode="External"/><Relationship Id="rId7" Type="http://schemas.openxmlformats.org/officeDocument/2006/relationships/hyperlink" Target="https://ru.wikipedia.org/wiki/%D0%A1%D1%80%D0%B5%D0%B4%D0%B8%D0%B7%D0%B5%D0%BC%D0%BD%D0%BE%D0%B5_%D0%BC%D0%BE%D1%80%D0%B5" TargetMode="External"/><Relationship Id="rId8" Type="http://schemas.openxmlformats.org/officeDocument/2006/relationships/hyperlink" Target="https://ru.wikipedia.org/wiki/%D0%A4%D1%80%D0%B5%D0%B3%D0%B0%D1%82" TargetMode="External"/></Relationships>
</file>

<file path=ppt/slides/_rels/slide5.xml.rels><?xml version="1.0" encoding="UTF-8" standalone="yes"?><Relationships xmlns="http://schemas.openxmlformats.org/package/2006/relationships"><Relationship Id="rId11" Type="http://schemas.openxmlformats.org/officeDocument/2006/relationships/hyperlink" Target="https://ru.wikipedia.org/wiki/%D0%94%D1%83%D0%BD%D0%B0%D0%B9" TargetMode="External"/><Relationship Id="rId10" Type="http://schemas.openxmlformats.org/officeDocument/2006/relationships/hyperlink" Target="https://ru.wikipedia.org/wiki/1788_%D0%B3%D0%BE%D0%B4" TargetMode="External"/><Relationship Id="rId13" Type="http://schemas.openxmlformats.org/officeDocument/2006/relationships/hyperlink" Target="https://ru.wikipedia.org/wiki/%D0%9A%D0%B8%D0%BB%D1%8C%D0%B2%D0%B0%D1%82%D0%B5%D1%80%D0%BD%D0%B0%D1%8F_%D0%BA%D0%BE%D0%BB%D0%BE%D0%BD%D0%BD%D0%B0" TargetMode="External"/><Relationship Id="rId12" Type="http://schemas.openxmlformats.org/officeDocument/2006/relationships/hyperlink" Target="https://ru.wikipedia.org/wiki/%D0%9A%D0%BE%D0%BD%D1%82%D1%80-%D0%B0%D0%B4%D0%BC%D0%B8%D1%80%D0%B0%D0%BB" TargetMode="External"/><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ru.wikipedia.org/wiki/%D0%A0%D1%83%D1%81%D1%81%D0%BA%D0%BE-%D1%82%D1%83%D1%80%D0%B5%D1%86%D0%BA%D0%B0%D1%8F_%D0%B2%D0%BE%D0%B9%D0%BD%D0%B0_(1787%E2%80%941791)" TargetMode="External"/><Relationship Id="rId4" Type="http://schemas.openxmlformats.org/officeDocument/2006/relationships/hyperlink" Target="https://ru.wikipedia.org/wiki/%D0%A1%D0%B2%D1%8F%D1%82%D0%BE%D0%B9_%D0%9F%D0%B0%D0%B2%D0%B5%D0%BB_(%D0%BB%D0%B8%D0%BD%D0%B5%D0%B9%D0%BD%D1%8B%D0%B9_%D0%BA%D0%BE%D1%80%D0%B0%D0%B1%D0%BB%D1%8C,_1784)" TargetMode="External"/><Relationship Id="rId9" Type="http://schemas.openxmlformats.org/officeDocument/2006/relationships/hyperlink" Target="https://ru.wikipedia.org/wiki/14_%D0%B8%D1%8E%D0%BB%D1%8F" TargetMode="External"/><Relationship Id="rId15" Type="http://schemas.openxmlformats.org/officeDocument/2006/relationships/hyperlink" Target="https://ru.wikipedia.org/wiki/%D0%9A%D0%B0%D0%BF%D1%83%D0%B4%D0%B0%D0%BD-%D0%BF%D0%B0%D1%88%D0%B0" TargetMode="External"/><Relationship Id="rId14" Type="http://schemas.openxmlformats.org/officeDocument/2006/relationships/hyperlink" Target="https://ru.wikipedia.org/wiki/%D0%94%D0%B6%D0%B5%D0%B7%D0%B0%D0%B8%D1%80%D0%BB%D0%B8_%D0%93%D0%B0%D0%B7%D0%B8_%D0%A5%D0%B0%D1%81%D0%B0%D0%BD-%D0%BF%D0%B0%D1%88%D0%B0" TargetMode="External"/><Relationship Id="rId17" Type="http://schemas.openxmlformats.org/officeDocument/2006/relationships/image" Target="../media/image20.png"/><Relationship Id="rId16" Type="http://schemas.openxmlformats.org/officeDocument/2006/relationships/hyperlink" Target="https://ru.wikipedia.org/wiki/%D0%94%D0%B6%D0%B5%D0%B7%D0%B0%D0%B8%D1%80%D0%BB%D0%B8_%D0%93%D0%B0%D0%B7%D0%B8_%D0%A5%D0%B0%D1%81%D0%B0%D0%BD-%D0%BF%D0%B0%D1%88%D0%B0" TargetMode="External"/><Relationship Id="rId5" Type="http://schemas.openxmlformats.org/officeDocument/2006/relationships/hyperlink" Target="https://ru.wikipedia.org/wiki/1788_%D0%B3%D0%BE%D0%B4" TargetMode="External"/><Relationship Id="rId6" Type="http://schemas.openxmlformats.org/officeDocument/2006/relationships/hyperlink" Target="https://ru.wikipedia.org/wiki/%D0%94%D0%B5%D0%B9%D1%81%D1%82%D0%B2%D0%B8%D1%8F_%D0%A7%D0%B5%D1%80%D0%BD%D0%BE%D0%BC%D0%BE%D1%80%D1%81%D0%BA%D0%BE%D0%B3%D0%BE_%D1%84%D0%BB%D0%BE%D1%82%D0%B0_%D0%BF%D0%BE%D0%B4_%D0%9E%D1%87%D0%B0%D0%BA%D0%BE%D0%B2%D0%BE%D0%BC" TargetMode="External"/><Relationship Id="rId7" Type="http://schemas.openxmlformats.org/officeDocument/2006/relationships/hyperlink" Target="https://ru.wikipedia.org/wiki/%D0%9E%D1%81%D0%BC%D0%B0%D0%BD%D1%81%D0%BA%D0%B8%D0%B9_%D1%84%D0%BB%D0%BE%D1%82" TargetMode="External"/><Relationship Id="rId8" Type="http://schemas.openxmlformats.org/officeDocument/2006/relationships/hyperlink" Target="https://ru.wikipedia.org/wiki/%D0%92%D0%BE%D0%B9%D0%BD%D0%BE%D0%B2%D0%B8%D1%87,_%D0%9C%D0%B0%D1%80%D0%BA%D0%BE_%D0%98%D0%B2%D0%B0%D0%BD%D0%BE%D0%B2%D0%B8%D1%87" TargetMode="External"/></Relationships>
</file>

<file path=ppt/slides/_rels/slide6.xml.rels><?xml version="1.0" encoding="UTF-8" standalone="yes"?><Relationships xmlns="http://schemas.openxmlformats.org/package/2006/relationships"><Relationship Id="rId11" Type="http://schemas.openxmlformats.org/officeDocument/2006/relationships/hyperlink" Target="https://ru.wikipedia.org/wiki/%D0%9A%D0%B0%D1%80%D0%BE%D0%BD%D0%B0%D0%B4%D0%B0" TargetMode="External"/><Relationship Id="rId10" Type="http://schemas.openxmlformats.org/officeDocument/2006/relationships/hyperlink" Target="https://ru.wikipedia.org/wiki/%D0%9A%D0%B0%D0%BF%D1%83%D0%B4%D0%B0%D0%BD-%D0%BF%D0%B0%D1%88%D0%B0" TargetMode="External"/><Relationship Id="rId13" Type="http://schemas.openxmlformats.org/officeDocument/2006/relationships/hyperlink" Target="https://ru.wikipedia.org/wiki/%D0%98%D0%BE%D1%81%D0%B8%D1%84_II_(%D0%BB%D0%B8%D0%BD%D0%B5%D0%B9%D0%BD%D1%8B%D0%B9_%D0%BA%D0%BE%D1%80%D0%B0%D0%B1%D0%BB%D1%8C)" TargetMode="External"/><Relationship Id="rId12" Type="http://schemas.openxmlformats.org/officeDocument/2006/relationships/hyperlink" Target="https://ru.wikipedia.org/wiki/%D0%9E%D0%B2%D0%B5%D1%80%D1%88%D1%82%D0%B0%D0%B3" TargetMode="External"/><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ru.wikipedia.org/wiki/1790_%D0%B3%D0%BE%D0%B4" TargetMode="External"/><Relationship Id="rId4" Type="http://schemas.openxmlformats.org/officeDocument/2006/relationships/hyperlink" Target="https://ru.wikipedia.org/wiki/%D0%9A%D0%BE%D0%BC%D0%B0%D0%BD%D0%B4%D1%83%D1%8E%D1%89%D0%B8%D0%B5_%D0%A7%D0%B5%D1%80%D0%BD%D0%BE%D0%BC%D0%BE%D1%80%D1%81%D0%BA%D0%B8%D0%BC_%D1%84%D0%BB%D0%BE%D1%82%D0%BE%D0%BC" TargetMode="External"/><Relationship Id="rId9" Type="http://schemas.openxmlformats.org/officeDocument/2006/relationships/hyperlink" Target="https://ru.wikipedia.org/wiki/%D0%93%D0%BE%D0%BB%D0%B5%D0%BD%D0%BA%D0%B8%D0%BD,_%D0%93%D0%B0%D0%B2%D1%80%D0%B8%D0%B8%D0%BB_%D0%9A%D1%83%D0%B7%D1%8C%D0%BC%D0%B8%D1%87" TargetMode="External"/><Relationship Id="rId15" Type="http://schemas.openxmlformats.org/officeDocument/2006/relationships/hyperlink" Target="https://ru.wikipedia.org/wiki/%D0%90%D0%B1%D0%BE%D1%80%D0%B4%D0%B0%D0%B6" TargetMode="External"/><Relationship Id="rId14" Type="http://schemas.openxmlformats.org/officeDocument/2006/relationships/hyperlink" Target="https://ru.wikipedia.org/wiki/%D0%9F%D1%80%D0%B5%D0%BE%D0%B1%D1%80%D0%B0%D0%B6%D0%B5%D0%BD%D0%B8%D0%B5_%D0%93%D0%BE%D1%81%D0%BF%D0%BE%D0%B4%D0%BD%D0%B5_(%D0%BB%D0%B8%D0%BD%D0%B5%D0%B9%D0%BD%D1%8B%D0%B9_%D0%BA%D0%BE%D1%80%D0%B0%D0%B1%D0%BB%D1%8C)" TargetMode="External"/><Relationship Id="rId16" Type="http://schemas.openxmlformats.org/officeDocument/2006/relationships/image" Target="../media/image17.jpg"/><Relationship Id="rId5" Type="http://schemas.openxmlformats.org/officeDocument/2006/relationships/hyperlink" Target="https://ru.wikipedia.org/wiki/%D0%92%D0%BE%D0%B9%D0%BD%D0%BE%D0%B2%D0%B8%D1%87,_%D0%9C%D0%B0%D1%80%D0%BA%D0%BE_%D0%98%D0%B2%D0%B0%D0%BD%D0%BE%D0%B2%D0%B8%D1%87" TargetMode="External"/><Relationship Id="rId6" Type="http://schemas.openxmlformats.org/officeDocument/2006/relationships/hyperlink" Target="https://ru.wikipedia.org/wiki/8_%D0%B8%D1%8E%D0%BB%D1%8F" TargetMode="External"/><Relationship Id="rId7" Type="http://schemas.openxmlformats.org/officeDocument/2006/relationships/hyperlink" Target="https://ru.wikipedia.org/wiki/1790_%D0%B3%D0%BE%D0%B4" TargetMode="External"/><Relationship Id="rId8" Type="http://schemas.openxmlformats.org/officeDocument/2006/relationships/hyperlink" Target="https://ru.wikipedia.org/wiki/%D0%91%D0%BE%D0%BC%D0%B1%D0%B0%D1%80%D0%B4%D0%B8%D1%80%D1%81%D0%BA%D0%B8%D0%B9_%D0%BA%D0%BE%D1%80%D0%B0%D0%B1%D0%BB%D1%8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ru.wikipedia.org/wiki/%D0%A5%D0%B0%D0%B4%D0%B6%D0%B8%D0%B1%D0%B5%D0%B9" TargetMode="External"/><Relationship Id="rId4" Type="http://schemas.openxmlformats.org/officeDocument/2006/relationships/hyperlink" Target="https://ru.wikipedia.org/wiki/%D0%A2%D0%B5%D0%BD%D0%B4%D1%80%D0%BE%D0%B2%D1%81%D0%BA%D0%B0%D1%8F_%D0%BA%D0%BE%D1%81%D0%B0" TargetMode="External"/><Relationship Id="rId9" Type="http://schemas.openxmlformats.org/officeDocument/2006/relationships/image" Target="../media/image8.jpg"/><Relationship Id="rId5" Type="http://schemas.openxmlformats.org/officeDocument/2006/relationships/hyperlink" Target="https://ru.wikipedia.org/wiki/%D0%9F%D0%B5%D1%80%D1%83%D0%BD_(%D1%84%D1%80%D0%B5%D0%B3%D0%B0%D1%82,_1783)" TargetMode="External"/><Relationship Id="rId6" Type="http://schemas.openxmlformats.org/officeDocument/2006/relationships/hyperlink" Target="https://ru.wikipedia.org/wiki/%D0%98%D0%BE%D0%B0%D0%BD%D0%BD_%D0%9F%D1%80%D0%B5%D0%B4%D1%82%D0%B5%D1%87%D0%B0_(%D0%BB%D0%B8%D0%BD%D0%B5%D0%B9%D0%BD%D1%8B%D0%B9_%D0%BA%D0%BE%D1%80%D0%B0%D0%B1%D0%BB%D1%8C)" TargetMode="External"/><Relationship Id="rId7" Type="http://schemas.openxmlformats.org/officeDocument/2006/relationships/hyperlink" Target="https://ru.wikipedia.org/wiki/%D0%A4%D0%B0%D0%BA%D1%82%D0%BE%D1%80_%D0%B2%D0%BD%D0%B5%D0%B7%D0%B0%D0%BF%D0%BD%D0%BE%D1%81%D1%82%D0%B8" TargetMode="External"/><Relationship Id="rId8" Type="http://schemas.openxmlformats.org/officeDocument/2006/relationships/image" Target="../media/image13.jpg"/></Relationships>
</file>

<file path=ppt/slides/_rels/slide8.xml.rels><?xml version="1.0" encoding="UTF-8" standalone="yes"?><Relationships xmlns="http://schemas.openxmlformats.org/package/2006/relationships"><Relationship Id="rId10" Type="http://schemas.openxmlformats.org/officeDocument/2006/relationships/image" Target="../media/image10.jp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ru.wikipedia.org/wiki/%D0%91%D1%80%D0%B0%D0%BD%D0%B4%D0%B5%D1%80" TargetMode="External"/><Relationship Id="rId4" Type="http://schemas.openxmlformats.org/officeDocument/2006/relationships/hyperlink" Target="https://ru.wikipedia.org/wiki/%D0%90%D1%80%D0%BC%D0%B0%D1%82%D0%BE%D1%80" TargetMode="External"/><Relationship Id="rId9" Type="http://schemas.openxmlformats.org/officeDocument/2006/relationships/image" Target="../media/image7.jpg"/><Relationship Id="rId5" Type="http://schemas.openxmlformats.org/officeDocument/2006/relationships/hyperlink" Target="https://ru.wikipedia.org/wiki/%D0%9A%D0%B0%D1%86%D0%BE%D0%BD%D0%B8%D1%81,_%D0%9B%D0%B0%D0%BC%D0%B1%D1%80%D0%BE%D1%81" TargetMode="External"/><Relationship Id="rId6" Type="http://schemas.openxmlformats.org/officeDocument/2006/relationships/hyperlink" Target="https://ru.wikipedia.org/wiki/%D0%9E%D0%B3%D0%BD%D0%B5%D0%B2%D0%BE%D0%B5_%D0%BF%D0%BE%D1%80%D0%B0%D0%B6%D0%B5%D0%BD%D0%B8%D0%B5" TargetMode="External"/><Relationship Id="rId7" Type="http://schemas.openxmlformats.org/officeDocument/2006/relationships/hyperlink" Target="https://ru.wikipedia.org/wiki/%D0%A0%D0%B5%D0%BF%D0%BD%D0%B8%D0%BD,_%D0%9D%D0%B8%D0%BA%D0%BE%D0%BB%D0%B0%D0%B9_%D0%92%D0%B0%D1%81%D0%B8%D0%BB%D1%8C%D0%B5%D0%B2%D0%B8%D1%87" TargetMode="External"/><Relationship Id="rId8" Type="http://schemas.openxmlformats.org/officeDocument/2006/relationships/image" Target="../media/image6.jpg"/></Relationships>
</file>

<file path=ppt/slides/_rels/slide9.xml.rels><?xml version="1.0" encoding="UTF-8" standalone="yes"?><Relationships xmlns="http://schemas.openxmlformats.org/package/2006/relationships"><Relationship Id="rId20" Type="http://schemas.openxmlformats.org/officeDocument/2006/relationships/hyperlink" Target="https://ru.wikipedia.org/wiki/%D0%A1%D0%B5%D0%B2%D0%B0%D1%81%D1%82%D0%BE%D0%BF%D0%BE%D0%BB%D1%8C" TargetMode="External"/><Relationship Id="rId11" Type="http://schemas.openxmlformats.org/officeDocument/2006/relationships/hyperlink" Target="https://ru.wikipedia.org/wiki/%D0%98%D0%BE%D0%BD%D0%B8%D1%87%D0%B5%D1%81%D0%BA%D0%B8%D0%B5_%D0%BE%D1%81%D1%82%D1%80%D0%BE%D0%B2%D0%B0" TargetMode="External"/><Relationship Id="rId10" Type="http://schemas.openxmlformats.org/officeDocument/2006/relationships/hyperlink" Target="https://ru.wikipedia.org/wiki/%D0%A0%D0%B5%D1%81%D0%BF%D1%83%D0%B1%D0%BB%D0%B8%D0%BA%D0%B0_%D0%A1%D0%B5%D0%BC%D0%B8_%D0%9E%D1%81%D1%82%D1%80%D0%BE%D0%B2%D0%BE%D0%B2" TargetMode="External"/><Relationship Id="rId21" Type="http://schemas.openxmlformats.org/officeDocument/2006/relationships/image" Target="../media/image11.jpg"/><Relationship Id="rId13" Type="http://schemas.openxmlformats.org/officeDocument/2006/relationships/hyperlink" Target="https://ru.wikipedia.org/wiki/%D0%90%D0%BD%D0%BA%D0%BE%D0%BD%D0%B0" TargetMode="External"/><Relationship Id="rId12" Type="http://schemas.openxmlformats.org/officeDocument/2006/relationships/hyperlink" Target="https://ru.wikipedia.org/wiki/%D0%9E%D1%81%D0%B0%D0%B4%D0%B0_%D0%9A%D0%BE%D1%80%D1%84%D1%83" TargetMode="External"/><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ru.wikipedia.org/wiki/1792_%D0%B3%D0%BE%D0%B4" TargetMode="External"/><Relationship Id="rId4" Type="http://schemas.openxmlformats.org/officeDocument/2006/relationships/hyperlink" Target="https://ru.wikipedia.org/wiki/1793_%D0%B3%D0%BE%D0%B4" TargetMode="External"/><Relationship Id="rId9" Type="http://schemas.openxmlformats.org/officeDocument/2006/relationships/hyperlink" Target="https://ru.wikipedia.org/wiki/%D0%A1%D1%80%D0%B5%D0%B4%D0%B8%D0%B7%D0%B5%D0%BC%D0%BD%D0%BE%D0%BC%D0%BE%D1%80%D1%81%D0%BA%D0%B8%D0%B9_%D0%BF%D0%BE%D1%85%D0%BE%D0%B4_%D0%A3%D1%88%D0%B0%D0%BA%D0%BE%D0%B2%D0%B0" TargetMode="External"/><Relationship Id="rId15" Type="http://schemas.openxmlformats.org/officeDocument/2006/relationships/hyperlink" Target="https://ru.wikipedia.org/wiki/%D0%9D%D0%B5%D0%B0%D0%BF%D0%BE%D0%BB%D1%8C" TargetMode="External"/><Relationship Id="rId14" Type="http://schemas.openxmlformats.org/officeDocument/2006/relationships/hyperlink" Target="https://ru.wikipedia.org/wiki/%D0%93%D0%B5%D0%BD%D1%83%D1%8F" TargetMode="External"/><Relationship Id="rId17" Type="http://schemas.openxmlformats.org/officeDocument/2006/relationships/hyperlink" Target="https://ru.wikipedia.org/wiki/%D0%9D%D0%B5%D0%BB%D1%8C%D1%81%D0%BE%D0%BD,_%D0%93%D0%BE%D1%80%D0%B0%D1%86%D0%B8%D0%BE" TargetMode="External"/><Relationship Id="rId16" Type="http://schemas.openxmlformats.org/officeDocument/2006/relationships/hyperlink" Target="https://ru.wikipedia.org/wiki/%D0%A0%D0%B8%D0%BC" TargetMode="External"/><Relationship Id="rId5" Type="http://schemas.openxmlformats.org/officeDocument/2006/relationships/hyperlink" Target="https://ru.wikipedia.org/wiki/%D0%92%D0%B8%D1%86%D0%B5-%D0%B0%D0%B4%D0%BC%D0%B8%D1%80%D0%B0%D0%BB" TargetMode="External"/><Relationship Id="rId19" Type="http://schemas.openxmlformats.org/officeDocument/2006/relationships/hyperlink" Target="https://ru.wikipedia.org/wiki/%D0%90%D0%B4%D0%BC%D0%B8%D1%80%D0%B0%D0%BB" TargetMode="External"/><Relationship Id="rId6" Type="http://schemas.openxmlformats.org/officeDocument/2006/relationships/hyperlink" Target="https://ru.wikipedia.org/wiki/1794_%D0%B3%D0%BE%D0%B4" TargetMode="External"/><Relationship Id="rId18" Type="http://schemas.openxmlformats.org/officeDocument/2006/relationships/hyperlink" Target="https://ru.wikipedia.org/wiki/%D0%9C%D0%B0%D0%BB%D1%8C%D1%82%D0%B0_(%D0%BE%D1%81%D1%82%D1%80%D0%BE%D0%B2)" TargetMode="External"/><Relationship Id="rId7" Type="http://schemas.openxmlformats.org/officeDocument/2006/relationships/hyperlink" Target="https://ru.wikipedia.org/wiki/1798_%D0%B3%D0%BE%D0%B4" TargetMode="External"/><Relationship Id="rId8" Type="http://schemas.openxmlformats.org/officeDocument/2006/relationships/hyperlink" Target="https://ru.wikipedia.org/wiki/%D0%A0%D0%B5%D0%B2%D0%BE%D0%BB%D1%8E%D1%86%D0%B8%D0%BE%D0%BD%D0%BD%D1%8B%D0%B5_%D0%B2%D0%BE%D0%B9%D0%BD%D1%8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Адмирал Фёдор Ушаков</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6" name="Google Shape;56;p13"/>
          <p:cNvSpPr txBox="1"/>
          <p:nvPr/>
        </p:nvSpPr>
        <p:spPr>
          <a:xfrm>
            <a:off x="-1003100" y="-478475"/>
            <a:ext cx="6201000" cy="478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0" y="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последние годы</a:t>
            </a:r>
            <a:endParaRPr/>
          </a:p>
        </p:txBody>
      </p:sp>
      <p:sp>
        <p:nvSpPr>
          <p:cNvPr id="120" name="Google Shape;120;p22"/>
          <p:cNvSpPr txBox="1"/>
          <p:nvPr>
            <p:ph idx="1" type="body"/>
          </p:nvPr>
        </p:nvSpPr>
        <p:spPr>
          <a:xfrm>
            <a:off x="-706275" y="1389600"/>
            <a:ext cx="5618700" cy="375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050">
                <a:solidFill>
                  <a:srgbClr val="202122"/>
                </a:solidFill>
                <a:highlight>
                  <a:srgbClr val="FFFFFF"/>
                </a:highlight>
              </a:rPr>
              <a:t>С 29 мая 1802 года был главным командиром Балтийского гребного флота. 15 июня 1804 года произведён в адмиралы белого флага. С 27 сентября 1804 года являлся начальником флотских команд в Санкт-Петербурге с оставлением в должности главного командира Балтийского гребного флота. 17 января 1807 года по прошению уволен в отставку «с мундиром и пенсией».</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Первое время жил в Санкт-Петербурге, в 1810 году поселился в приобретённой им деревне </a:t>
            </a:r>
            <a:r>
              <a:rPr lang="ru" sz="1050">
                <a:solidFill>
                  <a:srgbClr val="0645AD"/>
                </a:solidFill>
                <a:highlight>
                  <a:srgbClr val="FFFFFF"/>
                </a:highlight>
                <a:uFill>
                  <a:noFill/>
                </a:uFill>
                <a:hlinkClick r:id="rId3">
                  <a:extLst>
                    <a:ext uri="{A12FA001-AC4F-418D-AE19-62706E023703}">
                      <ahyp:hlinkClr val="tx"/>
                    </a:ext>
                  </a:extLst>
                </a:hlinkClick>
              </a:rPr>
              <a:t>Алексеевке</a:t>
            </a:r>
            <a:r>
              <a:rPr lang="ru" sz="1050">
                <a:solidFill>
                  <a:srgbClr val="202122"/>
                </a:solidFill>
                <a:highlight>
                  <a:srgbClr val="FFFFFF"/>
                </a:highlight>
              </a:rPr>
              <a:t> </a:t>
            </a:r>
            <a:r>
              <a:rPr lang="ru" sz="1050">
                <a:solidFill>
                  <a:srgbClr val="0645AD"/>
                </a:solidFill>
                <a:highlight>
                  <a:srgbClr val="FFFFFF"/>
                </a:highlight>
                <a:uFill>
                  <a:noFill/>
                </a:uFill>
                <a:hlinkClick r:id="rId4">
                  <a:extLst>
                    <a:ext uri="{A12FA001-AC4F-418D-AE19-62706E023703}">
                      <ahyp:hlinkClr val="tx"/>
                    </a:ext>
                  </a:extLst>
                </a:hlinkClick>
              </a:rPr>
              <a:t>Темниковского уезда Тамбовской губернии</a:t>
            </a:r>
            <a:r>
              <a:rPr lang="ru" sz="1050">
                <a:solidFill>
                  <a:srgbClr val="202122"/>
                </a:solidFill>
                <a:highlight>
                  <a:srgbClr val="FFFFFF"/>
                </a:highlight>
              </a:rPr>
              <a:t>, близ </a:t>
            </a:r>
            <a:r>
              <a:rPr lang="ru" sz="1050">
                <a:solidFill>
                  <a:srgbClr val="0645AD"/>
                </a:solidFill>
                <a:highlight>
                  <a:srgbClr val="FFFFFF"/>
                </a:highlight>
                <a:uFill>
                  <a:noFill/>
                </a:uFill>
                <a:hlinkClick r:id="rId5">
                  <a:extLst>
                    <a:ext uri="{A12FA001-AC4F-418D-AE19-62706E023703}">
                      <ahyp:hlinkClr val="tx"/>
                    </a:ext>
                  </a:extLst>
                </a:hlinkClick>
              </a:rPr>
              <a:t>Санаксарского монастыря</a:t>
            </a:r>
            <a:r>
              <a:rPr lang="ru" sz="1050">
                <a:solidFill>
                  <a:srgbClr val="202122"/>
                </a:solidFill>
                <a:highlight>
                  <a:srgbClr val="FFFFFF"/>
                </a:highlight>
              </a:rPr>
              <a:t>. Во время </a:t>
            </a:r>
            <a:r>
              <a:rPr lang="ru" sz="1050">
                <a:solidFill>
                  <a:srgbClr val="0645AD"/>
                </a:solidFill>
                <a:highlight>
                  <a:srgbClr val="FFFFFF"/>
                </a:highlight>
                <a:uFill>
                  <a:noFill/>
                </a:uFill>
                <a:hlinkClick r:id="rId6">
                  <a:extLst>
                    <a:ext uri="{A12FA001-AC4F-418D-AE19-62706E023703}">
                      <ahyp:hlinkClr val="tx"/>
                    </a:ext>
                  </a:extLst>
                </a:hlinkClick>
              </a:rPr>
              <a:t>Отечественной войны 1812 года</a:t>
            </a:r>
            <a:r>
              <a:rPr lang="ru" sz="1050">
                <a:solidFill>
                  <a:srgbClr val="202122"/>
                </a:solidFill>
                <a:highlight>
                  <a:srgbClr val="FFFFFF"/>
                </a:highlight>
              </a:rPr>
              <a:t> Ушаков был избран начальником ополчения </a:t>
            </a:r>
            <a:r>
              <a:rPr lang="ru" sz="1050">
                <a:solidFill>
                  <a:srgbClr val="0645AD"/>
                </a:solidFill>
                <a:highlight>
                  <a:srgbClr val="FFFFFF"/>
                </a:highlight>
                <a:uFill>
                  <a:noFill/>
                </a:uFill>
                <a:hlinkClick r:id="rId7">
                  <a:extLst>
                    <a:ext uri="{A12FA001-AC4F-418D-AE19-62706E023703}">
                      <ahyp:hlinkClr val="tx"/>
                    </a:ext>
                  </a:extLst>
                </a:hlinkClick>
              </a:rPr>
              <a:t>Тамбовской губернии</a:t>
            </a:r>
            <a:r>
              <a:rPr lang="ru" sz="1050">
                <a:solidFill>
                  <a:srgbClr val="202122"/>
                </a:solidFill>
                <a:highlight>
                  <a:srgbClr val="FFFFFF"/>
                </a:highlight>
              </a:rPr>
              <a:t>, но из-за болезни отказался от должности, однако пожертвовал свои сбережения на формирование Темниковского полка и организацию госпиталя.</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Ушаков способствовал созданию в </a:t>
            </a:r>
            <a:r>
              <a:rPr lang="ru" sz="1050">
                <a:solidFill>
                  <a:srgbClr val="0645AD"/>
                </a:solidFill>
                <a:highlight>
                  <a:srgbClr val="FFFFFF"/>
                </a:highlight>
                <a:uFill>
                  <a:noFill/>
                </a:uFill>
                <a:hlinkClick r:id="rId8">
                  <a:extLst>
                    <a:ext uri="{A12FA001-AC4F-418D-AE19-62706E023703}">
                      <ahyp:hlinkClr val="tx"/>
                    </a:ext>
                  </a:extLst>
                </a:hlinkClick>
              </a:rPr>
              <a:t>Екатеринбурге</a:t>
            </a:r>
            <a:r>
              <a:rPr lang="ru" sz="1050">
                <a:solidFill>
                  <a:srgbClr val="202122"/>
                </a:solidFill>
                <a:highlight>
                  <a:srgbClr val="FFFFFF"/>
                </a:highlight>
              </a:rPr>
              <a:t> </a:t>
            </a:r>
            <a:r>
              <a:rPr lang="ru" sz="1050">
                <a:solidFill>
                  <a:srgbClr val="0645AD"/>
                </a:solidFill>
                <a:highlight>
                  <a:srgbClr val="FFFFFF"/>
                </a:highlight>
                <a:uFill>
                  <a:noFill/>
                </a:uFill>
                <a:hlinkClick r:id="rId9">
                  <a:extLst>
                    <a:ext uri="{A12FA001-AC4F-418D-AE19-62706E023703}">
                      <ahyp:hlinkClr val="tx"/>
                    </a:ext>
                  </a:extLst>
                </a:hlinkClick>
              </a:rPr>
              <a:t>Ново-Тихвинского женского монастыря</a:t>
            </a:r>
            <a:r>
              <a:rPr lang="ru" sz="1050">
                <a:solidFill>
                  <a:srgbClr val="202122"/>
                </a:solidFill>
                <a:highlight>
                  <a:srgbClr val="FFFFFF"/>
                </a:highlight>
              </a:rPr>
              <a:t>: за несколько лет смог добиться согласия церковных и светских властей на создание монастыря и нашёл жертвователей (требовалось при открытии монастыря построить для него отдельную церковь).</a:t>
            </a:r>
            <a:endParaRPr sz="1050">
              <a:solidFill>
                <a:srgbClr val="202122"/>
              </a:solidFill>
              <a:highlight>
                <a:srgbClr val="FFFFFF"/>
              </a:highlight>
            </a:endParaRPr>
          </a:p>
          <a:p>
            <a:pPr indent="0" lvl="0" marL="0" rtl="0" algn="l">
              <a:spcBef>
                <a:spcPts val="1200"/>
              </a:spcBef>
              <a:spcAft>
                <a:spcPts val="1200"/>
              </a:spcAft>
              <a:buNone/>
            </a:pPr>
            <a:r>
              <a:rPr lang="ru" sz="900">
                <a:solidFill>
                  <a:schemeClr val="dk1"/>
                </a:solidFill>
                <a:highlight>
                  <a:srgbClr val="F8F9FA"/>
                </a:highlight>
              </a:rPr>
              <a:t> Умер 14 октября 1817   </a:t>
            </a:r>
            <a:r>
              <a:rPr lang="ru" sz="900">
                <a:solidFill>
                  <a:srgbClr val="3366CC"/>
                </a:solidFill>
                <a:highlight>
                  <a:srgbClr val="F8F9FA"/>
                </a:highlight>
                <a:uFill>
                  <a:noFill/>
                </a:uFill>
                <a:hlinkClick r:id="rId10">
                  <a:extLst>
                    <a:ext uri="{A12FA001-AC4F-418D-AE19-62706E023703}">
                      <ahyp:hlinkClr val="tx"/>
                    </a:ext>
                  </a:extLst>
                </a:hlinkClick>
              </a:rPr>
              <a:t>Алексеевка</a:t>
            </a:r>
            <a:r>
              <a:rPr lang="ru" sz="900">
                <a:solidFill>
                  <a:schemeClr val="dk1"/>
                </a:solidFill>
                <a:highlight>
                  <a:srgbClr val="F8F9FA"/>
                </a:highlight>
              </a:rPr>
              <a:t>, </a:t>
            </a:r>
            <a:r>
              <a:rPr lang="ru" sz="900">
                <a:solidFill>
                  <a:srgbClr val="3366CC"/>
                </a:solidFill>
                <a:highlight>
                  <a:srgbClr val="F8F9FA"/>
                </a:highlight>
                <a:uFill>
                  <a:noFill/>
                </a:uFill>
                <a:hlinkClick r:id="rId11">
                  <a:extLst>
                    <a:ext uri="{A12FA001-AC4F-418D-AE19-62706E023703}">
                      <ahyp:hlinkClr val="tx"/>
                    </a:ext>
                  </a:extLst>
                </a:hlinkClick>
              </a:rPr>
              <a:t>Тамбовская губерния</a:t>
            </a:r>
            <a:r>
              <a:rPr lang="ru" sz="900">
                <a:solidFill>
                  <a:schemeClr val="dk1"/>
                </a:solidFill>
                <a:highlight>
                  <a:srgbClr val="F8F9FA"/>
                </a:highlight>
              </a:rPr>
              <a:t>, </a:t>
            </a:r>
            <a:r>
              <a:rPr lang="ru" sz="900">
                <a:solidFill>
                  <a:srgbClr val="3366CC"/>
                </a:solidFill>
                <a:highlight>
                  <a:srgbClr val="F8F9FA"/>
                </a:highlight>
                <a:uFill>
                  <a:noFill/>
                </a:uFill>
                <a:hlinkClick r:id="rId12">
                  <a:extLst>
                    <a:ext uri="{A12FA001-AC4F-418D-AE19-62706E023703}">
                      <ahyp:hlinkClr val="tx"/>
                    </a:ext>
                  </a:extLst>
                </a:hlinkClick>
              </a:rPr>
              <a:t>Российская империя</a:t>
            </a:r>
            <a:endParaRPr sz="1050">
              <a:solidFill>
                <a:srgbClr val="202122"/>
              </a:solidFill>
              <a:highlight>
                <a:srgbClr val="FFFFFF"/>
              </a:highlight>
            </a:endParaRPr>
          </a:p>
        </p:txBody>
      </p:sp>
      <p:pic>
        <p:nvPicPr>
          <p:cNvPr id="121" name="Google Shape;121;p22"/>
          <p:cNvPicPr preferRelativeResize="0"/>
          <p:nvPr/>
        </p:nvPicPr>
        <p:blipFill>
          <a:blip r:embed="rId13">
            <a:alphaModFix/>
          </a:blip>
          <a:stretch>
            <a:fillRect/>
          </a:stretch>
        </p:blipFill>
        <p:spPr>
          <a:xfrm>
            <a:off x="5064825" y="152400"/>
            <a:ext cx="2286000" cy="3048000"/>
          </a:xfrm>
          <a:prstGeom prst="rect">
            <a:avLst/>
          </a:prstGeom>
          <a:noFill/>
          <a:ln>
            <a:noFill/>
          </a:ln>
        </p:spPr>
      </p:pic>
      <p:pic>
        <p:nvPicPr>
          <p:cNvPr id="122" name="Google Shape;122;p22"/>
          <p:cNvPicPr preferRelativeResize="0"/>
          <p:nvPr/>
        </p:nvPicPr>
        <p:blipFill>
          <a:blip r:embed="rId14">
            <a:alphaModFix/>
          </a:blip>
          <a:stretch>
            <a:fillRect/>
          </a:stretch>
        </p:blipFill>
        <p:spPr>
          <a:xfrm>
            <a:off x="5064825" y="3352800"/>
            <a:ext cx="2550184" cy="1638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lnSpc>
                <a:spcPct val="160000"/>
              </a:lnSpc>
              <a:spcBef>
                <a:spcPts val="400"/>
              </a:spcBef>
              <a:spcAft>
                <a:spcPts val="0"/>
              </a:spcAft>
              <a:buClr>
                <a:schemeClr val="dk1"/>
              </a:buClr>
              <a:buSzPct val="70967"/>
              <a:buFont typeface="Arial"/>
              <a:buNone/>
            </a:pPr>
            <a:r>
              <a:rPr b="1" lang="ru" sz="1550">
                <a:highlight>
                  <a:srgbClr val="FFFFFF"/>
                </a:highlight>
              </a:rPr>
              <a:t>Канонизация</a:t>
            </a:r>
            <a:endParaRPr b="1" sz="1550">
              <a:highlight>
                <a:srgbClr val="FFFFFF"/>
              </a:highlight>
            </a:endParaRPr>
          </a:p>
          <a:p>
            <a:pPr indent="0" lvl="0" marL="0" rtl="0" algn="l">
              <a:spcBef>
                <a:spcPts val="0"/>
              </a:spcBef>
              <a:spcAft>
                <a:spcPts val="0"/>
              </a:spcAft>
              <a:buNone/>
            </a:pPr>
            <a:r>
              <a:t/>
            </a:r>
            <a:endParaRPr/>
          </a:p>
        </p:txBody>
      </p:sp>
      <p:sp>
        <p:nvSpPr>
          <p:cNvPr id="128" name="Google Shape;128;p23"/>
          <p:cNvSpPr txBox="1"/>
          <p:nvPr>
            <p:ph idx="1" type="body"/>
          </p:nvPr>
        </p:nvSpPr>
        <p:spPr>
          <a:xfrm>
            <a:off x="-1274700" y="814400"/>
            <a:ext cx="4106100" cy="4388700"/>
          </a:xfrm>
          <a:prstGeom prst="rect">
            <a:avLst/>
          </a:prstGeom>
        </p:spPr>
        <p:txBody>
          <a:bodyPr anchorCtr="0" anchor="t" bIns="91425" lIns="91425" spcFirstLastPara="1" rIns="91425" wrap="square" tIns="91425">
            <a:normAutofit fontScale="92500" lnSpcReduction="20000"/>
          </a:bodyPr>
          <a:lstStyle/>
          <a:p>
            <a:pPr indent="0" lvl="0" marL="0" rtl="0" algn="l">
              <a:spcBef>
                <a:spcPts val="500"/>
              </a:spcBef>
              <a:spcAft>
                <a:spcPts val="0"/>
              </a:spcAft>
              <a:buClr>
                <a:schemeClr val="dk1"/>
              </a:buClr>
              <a:buSzPct val="104761"/>
              <a:buFont typeface="Arial"/>
              <a:buNone/>
            </a:pPr>
            <a:r>
              <a:rPr lang="ru" sz="1050">
                <a:solidFill>
                  <a:srgbClr val="202122"/>
                </a:solidFill>
                <a:highlight>
                  <a:srgbClr val="FFFFFF"/>
                </a:highlight>
              </a:rPr>
              <a:t>5 августа 2001 года Феодор Ушаков был </a:t>
            </a:r>
            <a:r>
              <a:rPr lang="ru" sz="1050">
                <a:solidFill>
                  <a:srgbClr val="0645AD"/>
                </a:solidFill>
                <a:highlight>
                  <a:srgbClr val="FFFFFF"/>
                </a:highlight>
                <a:uFill>
                  <a:noFill/>
                </a:uFill>
                <a:hlinkClick r:id="rId3">
                  <a:extLst>
                    <a:ext uri="{A12FA001-AC4F-418D-AE19-62706E023703}">
                      <ahyp:hlinkClr val="tx"/>
                    </a:ext>
                  </a:extLst>
                </a:hlinkClick>
              </a:rPr>
              <a:t>канонизирован</a:t>
            </a:r>
            <a:r>
              <a:rPr lang="ru" sz="1050">
                <a:solidFill>
                  <a:srgbClr val="202122"/>
                </a:solidFill>
                <a:highlight>
                  <a:srgbClr val="FFFFFF"/>
                </a:highlight>
              </a:rPr>
              <a:t> </a:t>
            </a:r>
            <a:r>
              <a:rPr lang="ru" sz="1050">
                <a:solidFill>
                  <a:srgbClr val="0645AD"/>
                </a:solidFill>
                <a:highlight>
                  <a:srgbClr val="FFFFFF"/>
                </a:highlight>
                <a:uFill>
                  <a:noFill/>
                </a:uFill>
                <a:hlinkClick r:id="rId4">
                  <a:extLst>
                    <a:ext uri="{A12FA001-AC4F-418D-AE19-62706E023703}">
                      <ahyp:hlinkClr val="tx"/>
                    </a:ext>
                  </a:extLst>
                </a:hlinkClick>
              </a:rPr>
              <a:t>Русской православной церковью</a:t>
            </a:r>
            <a:r>
              <a:rPr lang="ru" sz="1050">
                <a:solidFill>
                  <a:srgbClr val="202122"/>
                </a:solidFill>
                <a:highlight>
                  <a:srgbClr val="FFFFFF"/>
                </a:highlight>
              </a:rPr>
              <a:t> как </a:t>
            </a:r>
            <a:r>
              <a:rPr lang="ru" sz="1050">
                <a:solidFill>
                  <a:srgbClr val="0645AD"/>
                </a:solidFill>
                <a:highlight>
                  <a:srgbClr val="FFFFFF"/>
                </a:highlight>
                <a:uFill>
                  <a:noFill/>
                </a:uFill>
                <a:hlinkClick r:id="rId5">
                  <a:extLst>
                    <a:ext uri="{A12FA001-AC4F-418D-AE19-62706E023703}">
                      <ahyp:hlinkClr val="tx"/>
                    </a:ext>
                  </a:extLst>
                </a:hlinkClick>
              </a:rPr>
              <a:t>местночтимый святой</a:t>
            </a:r>
            <a:r>
              <a:rPr lang="ru" sz="1050">
                <a:solidFill>
                  <a:srgbClr val="202122"/>
                </a:solidFill>
                <a:highlight>
                  <a:srgbClr val="FFFFFF"/>
                </a:highlight>
              </a:rPr>
              <a:t> </a:t>
            </a:r>
            <a:r>
              <a:rPr lang="ru" sz="1050">
                <a:solidFill>
                  <a:srgbClr val="0645AD"/>
                </a:solidFill>
                <a:highlight>
                  <a:srgbClr val="FFFFFF"/>
                </a:highlight>
                <a:uFill>
                  <a:noFill/>
                </a:uFill>
                <a:hlinkClick r:id="rId6">
                  <a:extLst>
                    <a:ext uri="{A12FA001-AC4F-418D-AE19-62706E023703}">
                      <ahyp:hlinkClr val="tx"/>
                    </a:ext>
                  </a:extLst>
                </a:hlinkClick>
              </a:rPr>
              <a:t>Саранской и Мордовской епархии</a:t>
            </a:r>
            <a:r>
              <a:rPr lang="ru" sz="1050">
                <a:solidFill>
                  <a:srgbClr val="202122"/>
                </a:solidFill>
                <a:highlight>
                  <a:srgbClr val="FFFFFF"/>
                </a:highlight>
              </a:rPr>
              <a:t> (чему успешно способствовали братия Санаксарского монастыря, командование ВМФ и </a:t>
            </a:r>
            <a:r>
              <a:rPr lang="ru" sz="1050">
                <a:solidFill>
                  <a:srgbClr val="0645AD"/>
                </a:solidFill>
                <a:highlight>
                  <a:srgbClr val="FFFFFF"/>
                </a:highlight>
                <a:uFill>
                  <a:noFill/>
                </a:uFill>
                <a:hlinkClick r:id="rId7">
                  <a:extLst>
                    <a:ext uri="{A12FA001-AC4F-418D-AE19-62706E023703}">
                      <ahyp:hlinkClr val="tx"/>
                    </a:ext>
                  </a:extLst>
                </a:hlinkClick>
              </a:rPr>
              <a:t>Валерий Ганичев</a:t>
            </a:r>
            <a:r>
              <a:rPr lang="ru" sz="1050">
                <a:solidFill>
                  <a:srgbClr val="202122"/>
                </a:solidFill>
                <a:highlight>
                  <a:srgbClr val="FFFFFF"/>
                </a:highlight>
              </a:rPr>
              <a:t>). Деяние о его канонизации указало: «Сила его христианского духа проявилась не только славными победами в боях за Отечество, но и в великом милосердии, которому изумлялся даже побеждённый им неприятель… милосердие адмирала Феодора Ушакова покрывало всех»</a:t>
            </a:r>
            <a:r>
              <a:rPr baseline="30000" lang="ru" sz="1400">
                <a:solidFill>
                  <a:srgbClr val="0645AD"/>
                </a:solidFill>
                <a:highlight>
                  <a:srgbClr val="FFFFFF"/>
                </a:highlight>
                <a:uFill>
                  <a:noFill/>
                </a:uFill>
                <a:hlinkClick r:id="rId8">
                  <a:extLst>
                    <a:ext uri="{A12FA001-AC4F-418D-AE19-62706E023703}">
                      <ahyp:hlinkClr val="tx"/>
                    </a:ext>
                  </a:extLst>
                </a:hlinkClick>
              </a:rPr>
              <a:t>[42]</a:t>
            </a:r>
            <a:r>
              <a:rPr lang="ru" sz="1050">
                <a:solidFill>
                  <a:srgbClr val="202122"/>
                </a:solidFill>
                <a:highlight>
                  <a:srgbClr val="FFFFFF"/>
                </a:highlight>
              </a:rPr>
              <a:t>. Это был первый случай канонизации флотоводца. Торжества, посвящённые канонизации, прошли 4—5 августа 2001 года в Санаксарском монастыре</a:t>
            </a:r>
            <a:r>
              <a:rPr baseline="30000" lang="ru" sz="1400">
                <a:solidFill>
                  <a:srgbClr val="0645AD"/>
                </a:solidFill>
                <a:highlight>
                  <a:srgbClr val="FFFFFF"/>
                </a:highlight>
                <a:uFill>
                  <a:noFill/>
                </a:uFill>
                <a:hlinkClick r:id="rId9">
                  <a:extLst>
                    <a:ext uri="{A12FA001-AC4F-418D-AE19-62706E023703}">
                      <ahyp:hlinkClr val="tx"/>
                    </a:ext>
                  </a:extLst>
                </a:hlinkClick>
              </a:rPr>
              <a:t>[43]</a:t>
            </a:r>
            <a:r>
              <a:rPr lang="ru" sz="1050">
                <a:solidFill>
                  <a:srgbClr val="202122"/>
                </a:solidFill>
                <a:highlight>
                  <a:srgbClr val="FFFFFF"/>
                </a:highlight>
              </a:rPr>
              <a:t>.</a:t>
            </a:r>
            <a:endParaRPr sz="1050">
              <a:solidFill>
                <a:srgbClr val="202122"/>
              </a:solidFill>
              <a:highlight>
                <a:srgbClr val="FFFFFF"/>
              </a:highlight>
            </a:endParaRPr>
          </a:p>
          <a:p>
            <a:pPr indent="0" lvl="0" marL="0" rtl="0" algn="l">
              <a:spcBef>
                <a:spcPts val="500"/>
              </a:spcBef>
              <a:spcAft>
                <a:spcPts val="0"/>
              </a:spcAft>
              <a:buClr>
                <a:schemeClr val="dk1"/>
              </a:buClr>
              <a:buSzPct val="104761"/>
              <a:buFont typeface="Arial"/>
              <a:buNone/>
            </a:pPr>
            <a:r>
              <a:rPr lang="ru" sz="1050">
                <a:solidFill>
                  <a:srgbClr val="202122"/>
                </a:solidFill>
                <a:highlight>
                  <a:srgbClr val="FFFFFF"/>
                </a:highlight>
              </a:rPr>
              <a:t>6 октября 2004 года </a:t>
            </a:r>
            <a:r>
              <a:rPr lang="ru" sz="1050">
                <a:solidFill>
                  <a:srgbClr val="0645AD"/>
                </a:solidFill>
                <a:highlight>
                  <a:srgbClr val="FFFFFF"/>
                </a:highlight>
                <a:uFill>
                  <a:noFill/>
                </a:uFill>
                <a:hlinkClick r:id="rId10">
                  <a:extLst>
                    <a:ext uri="{A12FA001-AC4F-418D-AE19-62706E023703}">
                      <ahyp:hlinkClr val="tx"/>
                    </a:ext>
                  </a:extLst>
                </a:hlinkClick>
              </a:rPr>
              <a:t>Архиерейский собор</a:t>
            </a:r>
            <a:r>
              <a:rPr lang="ru" sz="1050">
                <a:solidFill>
                  <a:srgbClr val="202122"/>
                </a:solidFill>
                <a:highlight>
                  <a:srgbClr val="FFFFFF"/>
                </a:highlight>
              </a:rPr>
              <a:t> Русской православной церкви причислил Фёдора Ушакова к общецерковным святым в </a:t>
            </a:r>
            <a:r>
              <a:rPr lang="ru" sz="1050">
                <a:solidFill>
                  <a:srgbClr val="0645AD"/>
                </a:solidFill>
                <a:highlight>
                  <a:srgbClr val="FFFFFF"/>
                </a:highlight>
                <a:uFill>
                  <a:noFill/>
                </a:uFill>
                <a:hlinkClick r:id="rId11">
                  <a:extLst>
                    <a:ext uri="{A12FA001-AC4F-418D-AE19-62706E023703}">
                      <ahyp:hlinkClr val="tx"/>
                    </a:ext>
                  </a:extLst>
                </a:hlinkClick>
              </a:rPr>
              <a:t>лике</a:t>
            </a:r>
            <a:r>
              <a:rPr lang="ru" sz="1050">
                <a:solidFill>
                  <a:srgbClr val="202122"/>
                </a:solidFill>
                <a:highlight>
                  <a:srgbClr val="FFFFFF"/>
                </a:highlight>
              </a:rPr>
              <a:t> </a:t>
            </a:r>
            <a:r>
              <a:rPr lang="ru" sz="1050">
                <a:solidFill>
                  <a:srgbClr val="0645AD"/>
                </a:solidFill>
                <a:highlight>
                  <a:srgbClr val="FFFFFF"/>
                </a:highlight>
                <a:uFill>
                  <a:noFill/>
                </a:uFill>
                <a:hlinkClick r:id="rId12">
                  <a:extLst>
                    <a:ext uri="{A12FA001-AC4F-418D-AE19-62706E023703}">
                      <ahyp:hlinkClr val="tx"/>
                    </a:ext>
                  </a:extLst>
                </a:hlinkClick>
              </a:rPr>
              <a:t>праведных</a:t>
            </a:r>
            <a:r>
              <a:rPr lang="ru" sz="1050">
                <a:solidFill>
                  <a:srgbClr val="202122"/>
                </a:solidFill>
                <a:highlight>
                  <a:srgbClr val="FFFFFF"/>
                </a:highlight>
              </a:rPr>
              <a:t>. Память совершается 23 июля (</a:t>
            </a:r>
            <a:r>
              <a:rPr lang="ru" sz="1050">
                <a:solidFill>
                  <a:srgbClr val="0645AD"/>
                </a:solidFill>
                <a:highlight>
                  <a:srgbClr val="FFFFFF"/>
                </a:highlight>
                <a:uFill>
                  <a:noFill/>
                </a:uFill>
                <a:hlinkClick r:id="rId13">
                  <a:extLst>
                    <a:ext uri="{A12FA001-AC4F-418D-AE19-62706E023703}">
                      <ahyp:hlinkClr val="tx"/>
                    </a:ext>
                  </a:extLst>
                </a:hlinkClick>
              </a:rPr>
              <a:t>5 августа</a:t>
            </a:r>
            <a:r>
              <a:rPr lang="ru" sz="1050">
                <a:solidFill>
                  <a:srgbClr val="202122"/>
                </a:solidFill>
                <a:highlight>
                  <a:srgbClr val="FFFFFF"/>
                </a:highlight>
              </a:rPr>
              <a:t>) — прославление, 2 </a:t>
            </a:r>
            <a:r>
              <a:rPr lang="ru" sz="1050">
                <a:solidFill>
                  <a:srgbClr val="0645AD"/>
                </a:solidFill>
                <a:highlight>
                  <a:srgbClr val="FFFFFF"/>
                </a:highlight>
                <a:uFill>
                  <a:noFill/>
                </a:uFill>
                <a:hlinkClick r:id="rId14">
                  <a:extLst>
                    <a:ext uri="{A12FA001-AC4F-418D-AE19-62706E023703}">
                      <ahyp:hlinkClr val="tx"/>
                    </a:ext>
                  </a:extLst>
                </a:hlinkClick>
              </a:rPr>
              <a:t>(15) октября</a:t>
            </a:r>
            <a:r>
              <a:rPr lang="ru" sz="1050">
                <a:solidFill>
                  <a:srgbClr val="202122"/>
                </a:solidFill>
                <a:highlight>
                  <a:srgbClr val="FFFFFF"/>
                </a:highlight>
              </a:rPr>
              <a:t> — преставление и 23 мая (</a:t>
            </a:r>
            <a:r>
              <a:rPr lang="ru" sz="1050">
                <a:solidFill>
                  <a:srgbClr val="0645AD"/>
                </a:solidFill>
                <a:highlight>
                  <a:srgbClr val="FFFFFF"/>
                </a:highlight>
                <a:uFill>
                  <a:noFill/>
                </a:uFill>
                <a:hlinkClick r:id="rId15">
                  <a:extLst>
                    <a:ext uri="{A12FA001-AC4F-418D-AE19-62706E023703}">
                      <ahyp:hlinkClr val="tx"/>
                    </a:ext>
                  </a:extLst>
                </a:hlinkClick>
              </a:rPr>
              <a:t>5 июня</a:t>
            </a:r>
            <a:r>
              <a:rPr lang="ru" sz="1050">
                <a:solidFill>
                  <a:srgbClr val="202122"/>
                </a:solidFill>
                <a:highlight>
                  <a:srgbClr val="FFFFFF"/>
                </a:highlight>
              </a:rPr>
              <a:t>) — </a:t>
            </a:r>
            <a:r>
              <a:rPr lang="ru" sz="1050">
                <a:solidFill>
                  <a:srgbClr val="0645AD"/>
                </a:solidFill>
                <a:highlight>
                  <a:srgbClr val="FFFFFF"/>
                </a:highlight>
                <a:uFill>
                  <a:noFill/>
                </a:uFill>
                <a:hlinkClick r:id="rId16">
                  <a:extLst>
                    <a:ext uri="{A12FA001-AC4F-418D-AE19-62706E023703}">
                      <ahyp:hlinkClr val="tx"/>
                    </a:ext>
                  </a:extLst>
                </a:hlinkClick>
              </a:rPr>
              <a:t>Собор Ростовских святых</a:t>
            </a:r>
            <a:r>
              <a:rPr lang="ru" sz="1050">
                <a:solidFill>
                  <a:srgbClr val="202122"/>
                </a:solidFill>
                <a:highlight>
                  <a:srgbClr val="FFFFFF"/>
                </a:highlight>
              </a:rPr>
              <a:t>. Фёдор Ушаков (не следует путать его с его дядей и тёзкой монахом </a:t>
            </a:r>
            <a:r>
              <a:rPr lang="ru" sz="1050">
                <a:solidFill>
                  <a:srgbClr val="0645AD"/>
                </a:solidFill>
                <a:highlight>
                  <a:srgbClr val="FFFFFF"/>
                </a:highlight>
                <a:uFill>
                  <a:noFill/>
                </a:uFill>
                <a:hlinkClick r:id="rId17">
                  <a:extLst>
                    <a:ext uri="{A12FA001-AC4F-418D-AE19-62706E023703}">
                      <ahyp:hlinkClr val="tx"/>
                    </a:ext>
                  </a:extLst>
                </a:hlinkClick>
              </a:rPr>
              <a:t>Феодором Санаксарским</a:t>
            </a:r>
            <a:r>
              <a:rPr lang="ru" sz="1050">
                <a:solidFill>
                  <a:srgbClr val="202122"/>
                </a:solidFill>
                <a:highlight>
                  <a:srgbClr val="FFFFFF"/>
                </a:highlight>
              </a:rPr>
              <a:t>) почитается как святой покровитель российского военно-морского флота (с 2000 года) и стратегических военно-воздушных сил (с 2005 года).</a:t>
            </a:r>
            <a:endParaRPr sz="1050">
              <a:solidFill>
                <a:srgbClr val="202122"/>
              </a:solidFill>
              <a:highlight>
                <a:srgbClr val="FFFFFF"/>
              </a:highlight>
            </a:endParaRPr>
          </a:p>
          <a:p>
            <a:pPr indent="0" lvl="0" marL="0" rtl="0" algn="l">
              <a:spcBef>
                <a:spcPts val="500"/>
              </a:spcBef>
              <a:spcAft>
                <a:spcPts val="0"/>
              </a:spcAft>
              <a:buClr>
                <a:schemeClr val="dk1"/>
              </a:buClr>
              <a:buSzPct val="104761"/>
              <a:buFont typeface="Arial"/>
              <a:buNone/>
            </a:pPr>
            <a:r>
              <a:rPr lang="ru" sz="1050">
                <a:solidFill>
                  <a:srgbClr val="202122"/>
                </a:solidFill>
                <a:highlight>
                  <a:srgbClr val="FFFFFF"/>
                </a:highlight>
              </a:rPr>
              <a:t>С 6 августа по 1 сентября 2016 года в честь 15-летия канонизации святого праведного воина адмирала Феодора Ушакова впервые состоялось принесение</a:t>
            </a:r>
            <a:r>
              <a:rPr baseline="30000" lang="ru" sz="1400">
                <a:solidFill>
                  <a:srgbClr val="0645AD"/>
                </a:solidFill>
                <a:highlight>
                  <a:srgbClr val="FFFFFF"/>
                </a:highlight>
                <a:uFill>
                  <a:noFill/>
                </a:uFill>
                <a:hlinkClick r:id="rId18">
                  <a:extLst>
                    <a:ext uri="{A12FA001-AC4F-418D-AE19-62706E023703}">
                      <ahyp:hlinkClr val="tx"/>
                    </a:ext>
                  </a:extLst>
                </a:hlinkClick>
              </a:rPr>
              <a:t>[44]</a:t>
            </a:r>
            <a:r>
              <a:rPr lang="ru" sz="1050">
                <a:solidFill>
                  <a:srgbClr val="202122"/>
                </a:solidFill>
                <a:highlight>
                  <a:srgbClr val="FFFFFF"/>
                </a:highlight>
              </a:rPr>
              <a:t> его </a:t>
            </a:r>
            <a:r>
              <a:rPr lang="ru" sz="1050">
                <a:solidFill>
                  <a:srgbClr val="0645AD"/>
                </a:solidFill>
                <a:highlight>
                  <a:srgbClr val="FFFFFF"/>
                </a:highlight>
                <a:uFill>
                  <a:noFill/>
                </a:uFill>
                <a:hlinkClick r:id="rId19">
                  <a:extLst>
                    <a:ext uri="{A12FA001-AC4F-418D-AE19-62706E023703}">
                      <ahyp:hlinkClr val="tx"/>
                    </a:ext>
                  </a:extLst>
                </a:hlinkClick>
              </a:rPr>
              <a:t>мощей</a:t>
            </a:r>
            <a:r>
              <a:rPr lang="ru" sz="1050">
                <a:solidFill>
                  <a:srgbClr val="202122"/>
                </a:solidFill>
                <a:highlight>
                  <a:srgbClr val="FFFFFF"/>
                </a:highlight>
              </a:rPr>
              <a:t> из Санаксарского монастыря в город Севастополь.</a:t>
            </a:r>
            <a:endParaRPr sz="1050">
              <a:solidFill>
                <a:srgbClr val="202122"/>
              </a:solidFill>
              <a:highlight>
                <a:srgbClr val="FFFFFF"/>
              </a:highlight>
            </a:endParaRPr>
          </a:p>
          <a:p>
            <a:pPr indent="0" lvl="0" marL="0" rtl="0" algn="l">
              <a:spcBef>
                <a:spcPts val="500"/>
              </a:spcBef>
              <a:spcAft>
                <a:spcPts val="1200"/>
              </a:spcAft>
              <a:buNone/>
            </a:pPr>
            <a:r>
              <a:t/>
            </a:r>
            <a:endParaRPr/>
          </a:p>
        </p:txBody>
      </p:sp>
      <p:pic>
        <p:nvPicPr>
          <p:cNvPr id="129" name="Google Shape;129;p23"/>
          <p:cNvPicPr preferRelativeResize="0"/>
          <p:nvPr/>
        </p:nvPicPr>
        <p:blipFill>
          <a:blip r:embed="rId20">
            <a:alphaModFix/>
          </a:blip>
          <a:stretch>
            <a:fillRect/>
          </a:stretch>
        </p:blipFill>
        <p:spPr>
          <a:xfrm>
            <a:off x="2879550" y="122988"/>
            <a:ext cx="3060300" cy="2105486"/>
          </a:xfrm>
          <a:prstGeom prst="rect">
            <a:avLst/>
          </a:prstGeom>
          <a:noFill/>
          <a:ln>
            <a:noFill/>
          </a:ln>
        </p:spPr>
      </p:pic>
      <p:pic>
        <p:nvPicPr>
          <p:cNvPr id="130" name="Google Shape;130;p23"/>
          <p:cNvPicPr preferRelativeResize="0"/>
          <p:nvPr/>
        </p:nvPicPr>
        <p:blipFill>
          <a:blip r:embed="rId21">
            <a:alphaModFix/>
          </a:blip>
          <a:stretch>
            <a:fillRect/>
          </a:stretch>
        </p:blipFill>
        <p:spPr>
          <a:xfrm>
            <a:off x="6137075" y="814388"/>
            <a:ext cx="2857500" cy="3705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0" y="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награды</a:t>
            </a:r>
            <a:endParaRPr/>
          </a:p>
        </p:txBody>
      </p:sp>
      <p:sp>
        <p:nvSpPr>
          <p:cNvPr id="136" name="Google Shape;136;p24"/>
          <p:cNvSpPr txBox="1"/>
          <p:nvPr>
            <p:ph idx="1" type="body"/>
          </p:nvPr>
        </p:nvSpPr>
        <p:spPr>
          <a:xfrm>
            <a:off x="-1688400" y="830250"/>
            <a:ext cx="3386100" cy="4313100"/>
          </a:xfrm>
          <a:prstGeom prst="rect">
            <a:avLst/>
          </a:prstGeom>
        </p:spPr>
        <p:txBody>
          <a:bodyPr anchorCtr="0" anchor="t" bIns="91425" lIns="91425" spcFirstLastPara="1" rIns="91425" wrap="square" tIns="91425">
            <a:normAutofit lnSpcReduction="20000"/>
          </a:bodyPr>
          <a:lstStyle/>
          <a:p>
            <a:pPr indent="-295275" lvl="0" marL="685800" rtl="0" algn="l">
              <a:spcBef>
                <a:spcPts val="300"/>
              </a:spcBef>
              <a:spcAft>
                <a:spcPts val="0"/>
              </a:spcAft>
              <a:buClr>
                <a:srgbClr val="202122"/>
              </a:buClr>
              <a:buSzPts val="1050"/>
              <a:buChar char="●"/>
            </a:pPr>
            <a:r>
              <a:rPr lang="ru" sz="1050">
                <a:solidFill>
                  <a:srgbClr val="0645AD"/>
                </a:solidFill>
                <a:highlight>
                  <a:srgbClr val="FFFFFF"/>
                </a:highlight>
                <a:uFill>
                  <a:noFill/>
                </a:uFill>
                <a:hlinkClick r:id="rId3">
                  <a:extLst>
                    <a:ext uri="{A12FA001-AC4F-418D-AE19-62706E023703}">
                      <ahyp:hlinkClr val="tx"/>
                    </a:ext>
                  </a:extLst>
                </a:hlinkClick>
              </a:rPr>
              <a:t>Орден Святого Владимира</a:t>
            </a:r>
            <a:r>
              <a:rPr lang="ru" sz="1050">
                <a:solidFill>
                  <a:srgbClr val="202122"/>
                </a:solidFill>
                <a:highlight>
                  <a:srgbClr val="FFFFFF"/>
                </a:highlight>
              </a:rPr>
              <a:t> 4-й степени (1785) — За успешную борьбу с чумной эпидемией, за организацию и продолжение работ по строительству кораблей</a:t>
            </a:r>
            <a:r>
              <a:rPr baseline="30000" lang="ru" sz="1400">
                <a:solidFill>
                  <a:srgbClr val="0645AD"/>
                </a:solidFill>
                <a:highlight>
                  <a:srgbClr val="FFFFFF"/>
                </a:highlight>
                <a:uFill>
                  <a:noFill/>
                </a:uFill>
                <a:hlinkClick r:id="rId4">
                  <a:extLst>
                    <a:ext uri="{A12FA001-AC4F-418D-AE19-62706E023703}">
                      <ahyp:hlinkClr val="tx"/>
                    </a:ext>
                  </a:extLst>
                </a:hlinkClick>
              </a:rPr>
              <a:t>[23]</a:t>
            </a:r>
            <a:endParaRPr baseline="30000" sz="1400">
              <a:solidFill>
                <a:srgbClr val="0645AD"/>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0645AD"/>
                </a:solidFill>
                <a:highlight>
                  <a:srgbClr val="FFFFFF"/>
                </a:highlight>
                <a:uFill>
                  <a:noFill/>
                </a:uFill>
                <a:hlinkClick r:id="rId5">
                  <a:extLst>
                    <a:ext uri="{A12FA001-AC4F-418D-AE19-62706E023703}">
                      <ahyp:hlinkClr val="tx"/>
                    </a:ext>
                  </a:extLst>
                </a:hlinkClick>
              </a:rPr>
              <a:t>Орден Святого Владимира</a:t>
            </a:r>
            <a:r>
              <a:rPr lang="ru" sz="1050">
                <a:solidFill>
                  <a:srgbClr val="202122"/>
                </a:solidFill>
                <a:highlight>
                  <a:srgbClr val="FFFFFF"/>
                </a:highlight>
              </a:rPr>
              <a:t> 3-й степени (1788)</a:t>
            </a:r>
            <a:endParaRPr sz="1050">
              <a:solidFill>
                <a:srgbClr val="202122"/>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0645AD"/>
                </a:solidFill>
                <a:highlight>
                  <a:srgbClr val="FFFFFF"/>
                </a:highlight>
                <a:uFill>
                  <a:noFill/>
                </a:uFill>
                <a:hlinkClick r:id="rId6">
                  <a:extLst>
                    <a:ext uri="{A12FA001-AC4F-418D-AE19-62706E023703}">
                      <ahyp:hlinkClr val="tx"/>
                    </a:ext>
                  </a:extLst>
                </a:hlinkClick>
              </a:rPr>
              <a:t>Орден Святого Георгия</a:t>
            </a:r>
            <a:r>
              <a:rPr lang="ru" sz="1050">
                <a:solidFill>
                  <a:srgbClr val="202122"/>
                </a:solidFill>
                <a:highlight>
                  <a:srgbClr val="FFFFFF"/>
                </a:highlight>
              </a:rPr>
              <a:t> 4-й степени (22 октября 1788)</a:t>
            </a:r>
            <a:endParaRPr sz="1050">
              <a:solidFill>
                <a:srgbClr val="202122"/>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0645AD"/>
                </a:solidFill>
                <a:highlight>
                  <a:srgbClr val="FFFFFF"/>
                </a:highlight>
                <a:uFill>
                  <a:noFill/>
                </a:uFill>
                <a:hlinkClick r:id="rId7">
                  <a:extLst>
                    <a:ext uri="{A12FA001-AC4F-418D-AE19-62706E023703}">
                      <ahyp:hlinkClr val="tx"/>
                    </a:ext>
                  </a:extLst>
                </a:hlinkClick>
              </a:rPr>
              <a:t>Орден Святого Владимира</a:t>
            </a:r>
            <a:r>
              <a:rPr lang="ru" sz="1050">
                <a:solidFill>
                  <a:srgbClr val="202122"/>
                </a:solidFill>
                <a:highlight>
                  <a:srgbClr val="FFFFFF"/>
                </a:highlight>
              </a:rPr>
              <a:t> 2-й степени (1790)</a:t>
            </a:r>
            <a:endParaRPr sz="1050">
              <a:solidFill>
                <a:srgbClr val="202122"/>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0645AD"/>
                </a:solidFill>
                <a:highlight>
                  <a:srgbClr val="FFFFFF"/>
                </a:highlight>
                <a:uFill>
                  <a:noFill/>
                </a:uFill>
                <a:hlinkClick r:id="rId8">
                  <a:extLst>
                    <a:ext uri="{A12FA001-AC4F-418D-AE19-62706E023703}">
                      <ahyp:hlinkClr val="tx"/>
                    </a:ext>
                  </a:extLst>
                </a:hlinkClick>
              </a:rPr>
              <a:t>Орден Святого Георгия</a:t>
            </a:r>
            <a:r>
              <a:rPr lang="ru" sz="1050">
                <a:solidFill>
                  <a:srgbClr val="202122"/>
                </a:solidFill>
                <a:highlight>
                  <a:srgbClr val="FFFFFF"/>
                </a:highlight>
              </a:rPr>
              <a:t> 2-й степени (16 сентября 1790)</a:t>
            </a:r>
            <a:endParaRPr sz="1050">
              <a:solidFill>
                <a:srgbClr val="202122"/>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0645AD"/>
                </a:solidFill>
                <a:highlight>
                  <a:srgbClr val="FFFFFF"/>
                </a:highlight>
                <a:uFill>
                  <a:noFill/>
                </a:uFill>
                <a:hlinkClick r:id="rId9">
                  <a:extLst>
                    <a:ext uri="{A12FA001-AC4F-418D-AE19-62706E023703}">
                      <ahyp:hlinkClr val="tx"/>
                    </a:ext>
                  </a:extLst>
                </a:hlinkClick>
              </a:rPr>
              <a:t>Орден Святого Александра Невского</a:t>
            </a:r>
            <a:r>
              <a:rPr lang="ru" sz="1050">
                <a:solidFill>
                  <a:srgbClr val="202122"/>
                </a:solidFill>
                <a:highlight>
                  <a:srgbClr val="FFFFFF"/>
                </a:highlight>
              </a:rPr>
              <a:t> (14 октября 1792)</a:t>
            </a:r>
            <a:endParaRPr sz="1050">
              <a:solidFill>
                <a:srgbClr val="202122"/>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202122"/>
                </a:solidFill>
                <a:highlight>
                  <a:srgbClr val="FFFFFF"/>
                </a:highlight>
              </a:rPr>
              <a:t>Алмазные знаки к </a:t>
            </a:r>
            <a:r>
              <a:rPr lang="ru" sz="1050">
                <a:solidFill>
                  <a:srgbClr val="0645AD"/>
                </a:solidFill>
                <a:highlight>
                  <a:srgbClr val="FFFFFF"/>
                </a:highlight>
                <a:uFill>
                  <a:noFill/>
                </a:uFill>
                <a:hlinkClick r:id="rId10">
                  <a:extLst>
                    <a:ext uri="{A12FA001-AC4F-418D-AE19-62706E023703}">
                      <ahyp:hlinkClr val="tx"/>
                    </a:ext>
                  </a:extLst>
                </a:hlinkClick>
              </a:rPr>
              <a:t>Ордену Святого Александра Невского</a:t>
            </a:r>
            <a:r>
              <a:rPr lang="ru" sz="1050">
                <a:solidFill>
                  <a:srgbClr val="202122"/>
                </a:solidFill>
                <a:highlight>
                  <a:srgbClr val="FFFFFF"/>
                </a:highlight>
              </a:rPr>
              <a:t> (1798)</a:t>
            </a:r>
            <a:endParaRPr sz="1050">
              <a:solidFill>
                <a:srgbClr val="202122"/>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0645AD"/>
                </a:solidFill>
                <a:highlight>
                  <a:srgbClr val="FFFFFF"/>
                </a:highlight>
                <a:uFill>
                  <a:noFill/>
                </a:uFill>
                <a:hlinkClick r:id="rId11">
                  <a:extLst>
                    <a:ext uri="{A12FA001-AC4F-418D-AE19-62706E023703}">
                      <ahyp:hlinkClr val="tx"/>
                    </a:ext>
                  </a:extLst>
                </a:hlinkClick>
              </a:rPr>
              <a:t>Орден Святого Иоанна Иерусалимского</a:t>
            </a:r>
            <a:r>
              <a:rPr lang="ru" sz="1050">
                <a:solidFill>
                  <a:srgbClr val="202122"/>
                </a:solidFill>
                <a:highlight>
                  <a:srgbClr val="FFFFFF"/>
                </a:highlight>
              </a:rPr>
              <a:t>, командорский крест (1798)</a:t>
            </a:r>
            <a:endParaRPr sz="1050">
              <a:solidFill>
                <a:srgbClr val="202122"/>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0645AD"/>
                </a:solidFill>
                <a:highlight>
                  <a:srgbClr val="FFFFFF"/>
                </a:highlight>
                <a:uFill>
                  <a:noFill/>
                </a:uFill>
                <a:hlinkClick r:id="rId12">
                  <a:extLst>
                    <a:ext uri="{A12FA001-AC4F-418D-AE19-62706E023703}">
                      <ahyp:hlinkClr val="tx"/>
                    </a:ext>
                  </a:extLst>
                </a:hlinkClick>
              </a:rPr>
              <a:t>Челенк</a:t>
            </a:r>
            <a:r>
              <a:rPr lang="ru" sz="1050">
                <a:solidFill>
                  <a:srgbClr val="202122"/>
                </a:solidFill>
                <a:highlight>
                  <a:srgbClr val="FFFFFF"/>
                </a:highlight>
              </a:rPr>
              <a:t> (</a:t>
            </a:r>
            <a:r>
              <a:rPr lang="ru" sz="1050">
                <a:solidFill>
                  <a:srgbClr val="0645AD"/>
                </a:solidFill>
                <a:highlight>
                  <a:srgbClr val="FFFFFF"/>
                </a:highlight>
                <a:uFill>
                  <a:noFill/>
                </a:uFill>
                <a:hlinkClick r:id="rId13">
                  <a:extLst>
                    <a:ext uri="{A12FA001-AC4F-418D-AE19-62706E023703}">
                      <ahyp:hlinkClr val="tx"/>
                    </a:ext>
                  </a:extLst>
                </a:hlinkClick>
              </a:rPr>
              <a:t>Османская империя</a:t>
            </a:r>
            <a:r>
              <a:rPr lang="ru" sz="1050">
                <a:solidFill>
                  <a:srgbClr val="202122"/>
                </a:solidFill>
                <a:highlight>
                  <a:srgbClr val="FFFFFF"/>
                </a:highlight>
              </a:rPr>
              <a:t>, 1799)</a:t>
            </a:r>
            <a:endParaRPr sz="1050">
              <a:solidFill>
                <a:srgbClr val="202122"/>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0645AD"/>
                </a:solidFill>
                <a:highlight>
                  <a:srgbClr val="FFFFFF"/>
                </a:highlight>
                <a:uFill>
                  <a:noFill/>
                </a:uFill>
                <a:hlinkClick r:id="rId14">
                  <a:extLst>
                    <a:ext uri="{A12FA001-AC4F-418D-AE19-62706E023703}">
                      <ahyp:hlinkClr val="tx"/>
                    </a:ext>
                  </a:extLst>
                </a:hlinkClick>
              </a:rPr>
              <a:t>Орден Святого Януария</a:t>
            </a:r>
            <a:r>
              <a:rPr lang="ru" sz="1050">
                <a:solidFill>
                  <a:srgbClr val="202122"/>
                </a:solidFill>
                <a:highlight>
                  <a:srgbClr val="FFFFFF"/>
                </a:highlight>
              </a:rPr>
              <a:t> (</a:t>
            </a:r>
            <a:r>
              <a:rPr lang="ru" sz="1050">
                <a:solidFill>
                  <a:srgbClr val="0645AD"/>
                </a:solidFill>
                <a:highlight>
                  <a:srgbClr val="FFFFFF"/>
                </a:highlight>
                <a:uFill>
                  <a:noFill/>
                </a:uFill>
                <a:hlinkClick r:id="rId15">
                  <a:extLst>
                    <a:ext uri="{A12FA001-AC4F-418D-AE19-62706E023703}">
                      <ahyp:hlinkClr val="tx"/>
                    </a:ext>
                  </a:extLst>
                </a:hlinkClick>
              </a:rPr>
              <a:t>Неаполитанское королевство</a:t>
            </a:r>
            <a:r>
              <a:rPr lang="ru" sz="1050">
                <a:solidFill>
                  <a:srgbClr val="202122"/>
                </a:solidFill>
                <a:highlight>
                  <a:srgbClr val="FFFFFF"/>
                </a:highlight>
              </a:rPr>
              <a:t>, 1799)</a:t>
            </a:r>
            <a:endParaRPr sz="1050">
              <a:solidFill>
                <a:srgbClr val="202122"/>
              </a:solidFill>
              <a:highlight>
                <a:srgbClr val="FFFFFF"/>
              </a:highlight>
            </a:endParaRPr>
          </a:p>
          <a:p>
            <a:pPr indent="-295275" lvl="0" marL="685800" rtl="0" algn="l">
              <a:spcBef>
                <a:spcPts val="0"/>
              </a:spcBef>
              <a:spcAft>
                <a:spcPts val="0"/>
              </a:spcAft>
              <a:buClr>
                <a:srgbClr val="202122"/>
              </a:buClr>
              <a:buSzPts val="1050"/>
              <a:buChar char="●"/>
            </a:pPr>
            <a:r>
              <a:rPr lang="ru" sz="1050">
                <a:solidFill>
                  <a:srgbClr val="202122"/>
                </a:solidFill>
                <a:highlight>
                  <a:srgbClr val="FFFFFF"/>
                </a:highlight>
              </a:rPr>
              <a:t>Золотое оружие (</a:t>
            </a:r>
            <a:r>
              <a:rPr lang="ru" sz="1050">
                <a:solidFill>
                  <a:srgbClr val="0645AD"/>
                </a:solidFill>
                <a:highlight>
                  <a:srgbClr val="FFFFFF"/>
                </a:highlight>
                <a:uFill>
                  <a:noFill/>
                </a:uFill>
                <a:hlinkClick r:id="rId16">
                  <a:extLst>
                    <a:ext uri="{A12FA001-AC4F-418D-AE19-62706E023703}">
                      <ahyp:hlinkClr val="tx"/>
                    </a:ext>
                  </a:extLst>
                </a:hlinkClick>
              </a:rPr>
              <a:t>Республика Семи Островов</a:t>
            </a:r>
            <a:r>
              <a:rPr lang="ru" sz="1050">
                <a:solidFill>
                  <a:srgbClr val="202122"/>
                </a:solidFill>
                <a:highlight>
                  <a:srgbClr val="FFFFFF"/>
                </a:highlight>
              </a:rPr>
              <a:t>)</a:t>
            </a:r>
            <a:endParaRPr sz="1050">
              <a:solidFill>
                <a:srgbClr val="202122"/>
              </a:solidFill>
              <a:highlight>
                <a:srgbClr val="FFFFFF"/>
              </a:highlight>
            </a:endParaRPr>
          </a:p>
          <a:p>
            <a:pPr indent="0" lvl="0" marL="0" rtl="0" algn="l">
              <a:spcBef>
                <a:spcPts val="100"/>
              </a:spcBef>
              <a:spcAft>
                <a:spcPts val="1200"/>
              </a:spcAft>
              <a:buNone/>
            </a:pPr>
            <a:r>
              <a:t/>
            </a:r>
            <a:endParaRPr/>
          </a:p>
        </p:txBody>
      </p:sp>
      <p:pic>
        <p:nvPicPr>
          <p:cNvPr id="137" name="Google Shape;137;p24"/>
          <p:cNvPicPr preferRelativeResize="0"/>
          <p:nvPr/>
        </p:nvPicPr>
        <p:blipFill>
          <a:blip r:embed="rId17">
            <a:alphaModFix/>
          </a:blip>
          <a:stretch>
            <a:fillRect/>
          </a:stretch>
        </p:blipFill>
        <p:spPr>
          <a:xfrm>
            <a:off x="1697700" y="77850"/>
            <a:ext cx="2857500" cy="1976626"/>
          </a:xfrm>
          <a:prstGeom prst="rect">
            <a:avLst/>
          </a:prstGeom>
          <a:noFill/>
          <a:ln>
            <a:noFill/>
          </a:ln>
        </p:spPr>
      </p:pic>
      <p:pic>
        <p:nvPicPr>
          <p:cNvPr id="138" name="Google Shape;138;p24"/>
          <p:cNvPicPr preferRelativeResize="0"/>
          <p:nvPr/>
        </p:nvPicPr>
        <p:blipFill>
          <a:blip r:embed="rId18">
            <a:alphaModFix/>
          </a:blip>
          <a:stretch>
            <a:fillRect/>
          </a:stretch>
        </p:blipFill>
        <p:spPr>
          <a:xfrm>
            <a:off x="4555200" y="40570"/>
            <a:ext cx="2143125" cy="1976625"/>
          </a:xfrm>
          <a:prstGeom prst="rect">
            <a:avLst/>
          </a:prstGeom>
          <a:noFill/>
          <a:ln>
            <a:noFill/>
          </a:ln>
        </p:spPr>
      </p:pic>
      <p:pic>
        <p:nvPicPr>
          <p:cNvPr id="139" name="Google Shape;139;p24"/>
          <p:cNvPicPr preferRelativeResize="0"/>
          <p:nvPr/>
        </p:nvPicPr>
        <p:blipFill>
          <a:blip r:embed="rId19">
            <a:alphaModFix/>
          </a:blip>
          <a:stretch>
            <a:fillRect/>
          </a:stretch>
        </p:blipFill>
        <p:spPr>
          <a:xfrm>
            <a:off x="1697700" y="2054475"/>
            <a:ext cx="2857500" cy="2120775"/>
          </a:xfrm>
          <a:prstGeom prst="rect">
            <a:avLst/>
          </a:prstGeom>
          <a:noFill/>
          <a:ln>
            <a:noFill/>
          </a:ln>
        </p:spPr>
      </p:pic>
      <p:pic>
        <p:nvPicPr>
          <p:cNvPr id="140" name="Google Shape;140;p24"/>
          <p:cNvPicPr preferRelativeResize="0"/>
          <p:nvPr/>
        </p:nvPicPr>
        <p:blipFill>
          <a:blip r:embed="rId20">
            <a:alphaModFix/>
          </a:blip>
          <a:stretch>
            <a:fillRect/>
          </a:stretch>
        </p:blipFill>
        <p:spPr>
          <a:xfrm>
            <a:off x="4572000" y="2090288"/>
            <a:ext cx="2226975" cy="2049149"/>
          </a:xfrm>
          <a:prstGeom prst="rect">
            <a:avLst/>
          </a:prstGeom>
          <a:noFill/>
          <a:ln>
            <a:noFill/>
          </a:ln>
        </p:spPr>
      </p:pic>
      <p:pic>
        <p:nvPicPr>
          <p:cNvPr id="141" name="Google Shape;141;p24"/>
          <p:cNvPicPr preferRelativeResize="0"/>
          <p:nvPr/>
        </p:nvPicPr>
        <p:blipFill>
          <a:blip r:embed="rId21">
            <a:alphaModFix/>
          </a:blip>
          <a:stretch>
            <a:fillRect/>
          </a:stretch>
        </p:blipFill>
        <p:spPr>
          <a:xfrm>
            <a:off x="6760075" y="77848"/>
            <a:ext cx="2752725" cy="1519225"/>
          </a:xfrm>
          <a:prstGeom prst="rect">
            <a:avLst/>
          </a:prstGeom>
          <a:noFill/>
          <a:ln>
            <a:noFill/>
          </a:ln>
        </p:spPr>
      </p:pic>
      <p:pic>
        <p:nvPicPr>
          <p:cNvPr id="142" name="Google Shape;142;p24"/>
          <p:cNvPicPr preferRelativeResize="0"/>
          <p:nvPr/>
        </p:nvPicPr>
        <p:blipFill>
          <a:blip r:embed="rId22">
            <a:alphaModFix/>
          </a:blip>
          <a:stretch>
            <a:fillRect/>
          </a:stretch>
        </p:blipFill>
        <p:spPr>
          <a:xfrm>
            <a:off x="6951375" y="1749473"/>
            <a:ext cx="2040225" cy="25951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Биография</a:t>
            </a:r>
            <a:endParaRPr/>
          </a:p>
        </p:txBody>
      </p:sp>
      <p:sp>
        <p:nvSpPr>
          <p:cNvPr id="62" name="Google Shape;62;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Адмирал Фёдорович Ушаков родился 24 февраля 1745 в селе Бурнаково (сейчас Ярославская </a:t>
            </a:r>
            <a:r>
              <a:rPr lang="ru"/>
              <a:t>область</a:t>
            </a:r>
            <a:r>
              <a:rPr lang="ru"/>
              <a:t>). Был </a:t>
            </a:r>
            <a:r>
              <a:rPr lang="ru" sz="1050">
                <a:solidFill>
                  <a:srgbClr val="202122"/>
                </a:solidFill>
                <a:highlight>
                  <a:srgbClr val="FFFFFF"/>
                </a:highlight>
              </a:rPr>
              <a:t>четвертым из семи детей.Отец — Фёдор Игнатьевич Ушаков (1710—1781) и мать — Прасковья Никитична (1713—1770).</a:t>
            </a:r>
            <a:endParaRPr/>
          </a:p>
        </p:txBody>
      </p:sp>
      <p:pic>
        <p:nvPicPr>
          <p:cNvPr id="63" name="Google Shape;63;p14"/>
          <p:cNvPicPr preferRelativeResize="0"/>
          <p:nvPr/>
        </p:nvPicPr>
        <p:blipFill>
          <a:blip r:embed="rId3">
            <a:alphaModFix/>
          </a:blip>
          <a:stretch>
            <a:fillRect/>
          </a:stretch>
        </p:blipFill>
        <p:spPr>
          <a:xfrm>
            <a:off x="3272100" y="152400"/>
            <a:ext cx="3914775" cy="474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0" y="564925"/>
            <a:ext cx="48378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ru"/>
              <a:t>Русско-турецкая война 1768-1774.</a:t>
            </a:r>
            <a:endParaRPr/>
          </a:p>
        </p:txBody>
      </p:sp>
      <p:sp>
        <p:nvSpPr>
          <p:cNvPr id="69" name="Google Shape;69;p15"/>
          <p:cNvSpPr txBox="1"/>
          <p:nvPr>
            <p:ph idx="1" type="body"/>
          </p:nvPr>
        </p:nvSpPr>
        <p:spPr>
          <a:xfrm>
            <a:off x="0" y="1389600"/>
            <a:ext cx="4837800" cy="3329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sz="1050">
                <a:solidFill>
                  <a:srgbClr val="202122"/>
                </a:solidFill>
                <a:highlight>
                  <a:srgbClr val="FFFFFF"/>
                </a:highlight>
              </a:rPr>
              <a:t>С декабря 1768 года мичман Фёдор Ушаков — в донской флотилии</a:t>
            </a:r>
            <a:r>
              <a:rPr lang="ru"/>
              <a:t> </a:t>
            </a:r>
            <a:r>
              <a:rPr lang="ru" sz="1050">
                <a:solidFill>
                  <a:srgbClr val="202122"/>
                </a:solidFill>
                <a:highlight>
                  <a:srgbClr val="FFFFFF"/>
                </a:highlight>
              </a:rPr>
              <a:t>был лично выбран Сенявиным в создававшуюся флотилию и стал одним из четырёх первых офицеров флотилии.</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 30 июля 1769 года получил чин лейнтенанта, а в 1770 году уже командовал прамом.</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Весной 1772 года Фёдор Ушаков отличился при спасении на </a:t>
            </a:r>
            <a:r>
              <a:rPr lang="ru" sz="1050">
                <a:solidFill>
                  <a:srgbClr val="0645AD"/>
                </a:solidFill>
                <a:highlight>
                  <a:srgbClr val="FFFFFF"/>
                </a:highlight>
                <a:uFill>
                  <a:noFill/>
                </a:uFill>
                <a:hlinkClick r:id="rId3">
                  <a:extLst>
                    <a:ext uri="{A12FA001-AC4F-418D-AE19-62706E023703}">
                      <ahyp:hlinkClr val="tx"/>
                    </a:ext>
                  </a:extLst>
                </a:hlinkClick>
              </a:rPr>
              <a:t>Дону</a:t>
            </a:r>
            <a:r>
              <a:rPr lang="ru" sz="1050">
                <a:solidFill>
                  <a:srgbClr val="202122"/>
                </a:solidFill>
                <a:highlight>
                  <a:srgbClr val="FFFFFF"/>
                </a:highlight>
              </a:rPr>
              <a:t> припасов за что был отмечен </a:t>
            </a:r>
            <a:r>
              <a:rPr lang="ru" sz="1050">
                <a:solidFill>
                  <a:srgbClr val="0645AD"/>
                </a:solidFill>
                <a:highlight>
                  <a:srgbClr val="FFFFFF"/>
                </a:highlight>
                <a:uFill>
                  <a:noFill/>
                </a:uFill>
                <a:hlinkClick r:id="rId4">
                  <a:extLst>
                    <a:ext uri="{A12FA001-AC4F-418D-AE19-62706E023703}">
                      <ahyp:hlinkClr val="tx"/>
                    </a:ext>
                  </a:extLst>
                </a:hlinkClick>
              </a:rPr>
              <a:t>вице-президентом</a:t>
            </a:r>
            <a:r>
              <a:rPr lang="ru" sz="1050">
                <a:solidFill>
                  <a:srgbClr val="202122"/>
                </a:solidFill>
                <a:highlight>
                  <a:srgbClr val="FFFFFF"/>
                </a:highlight>
              </a:rPr>
              <a:t> </a:t>
            </a:r>
            <a:r>
              <a:rPr lang="ru" sz="1050">
                <a:solidFill>
                  <a:srgbClr val="0645AD"/>
                </a:solidFill>
                <a:highlight>
                  <a:srgbClr val="FFFFFF"/>
                </a:highlight>
                <a:uFill>
                  <a:noFill/>
                </a:uFill>
                <a:hlinkClick r:id="rId5">
                  <a:extLst>
                    <a:ext uri="{A12FA001-AC4F-418D-AE19-62706E023703}">
                      <ahyp:hlinkClr val="tx"/>
                    </a:ext>
                  </a:extLst>
                </a:hlinkClick>
              </a:rPr>
              <a:t>Адмиралтейств-коллегии</a:t>
            </a:r>
            <a:r>
              <a:rPr lang="ru" sz="1050">
                <a:solidFill>
                  <a:srgbClr val="202122"/>
                </a:solidFill>
                <a:highlight>
                  <a:srgbClr val="FFFFFF"/>
                </a:highlight>
              </a:rPr>
              <a:t> </a:t>
            </a:r>
            <a:r>
              <a:rPr lang="ru" sz="1050">
                <a:solidFill>
                  <a:srgbClr val="0645AD"/>
                </a:solidFill>
                <a:highlight>
                  <a:srgbClr val="FFFFFF"/>
                </a:highlight>
                <a:uFill>
                  <a:noFill/>
                </a:uFill>
                <a:hlinkClick r:id="rId6">
                  <a:extLst>
                    <a:ext uri="{A12FA001-AC4F-418D-AE19-62706E023703}">
                      <ahyp:hlinkClr val="tx"/>
                    </a:ext>
                  </a:extLst>
                </a:hlinkClick>
              </a:rPr>
              <a:t>Иваном Чернышёвым</a:t>
            </a:r>
            <a:r>
              <a:rPr lang="ru" sz="1050">
                <a:solidFill>
                  <a:srgbClr val="202122"/>
                </a:solidFill>
                <a:highlight>
                  <a:srgbClr val="FFFFFF"/>
                </a:highlight>
              </a:rPr>
              <a:t> и получил благодарность.</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 В конце августа 1772 года получил в командование первый во флотилии </a:t>
            </a:r>
            <a:r>
              <a:rPr lang="ru" sz="1050">
                <a:solidFill>
                  <a:srgbClr val="0645AD"/>
                </a:solidFill>
                <a:highlight>
                  <a:srgbClr val="FFFFFF"/>
                </a:highlight>
                <a:uFill>
                  <a:noFill/>
                </a:uFill>
                <a:hlinkClick r:id="rId7">
                  <a:extLst>
                    <a:ext uri="{A12FA001-AC4F-418D-AE19-62706E023703}">
                      <ahyp:hlinkClr val="tx"/>
                    </a:ext>
                  </a:extLst>
                </a:hlinkClick>
              </a:rPr>
              <a:t>палубный бот</a:t>
            </a:r>
            <a:r>
              <a:rPr lang="ru" sz="1050">
                <a:solidFill>
                  <a:srgbClr val="202122"/>
                </a:solidFill>
                <a:highlight>
                  <a:srgbClr val="FFFFFF"/>
                </a:highlight>
              </a:rPr>
              <a:t> «Курьер»</a:t>
            </a:r>
            <a:r>
              <a:rPr baseline="30000" lang="ru" sz="1400">
                <a:solidFill>
                  <a:srgbClr val="0645AD"/>
                </a:solidFill>
                <a:highlight>
                  <a:srgbClr val="FFFFFF"/>
                </a:highlight>
                <a:uFill>
                  <a:noFill/>
                </a:uFill>
                <a:hlinkClick r:id="rId8">
                  <a:extLst>
                    <a:ext uri="{A12FA001-AC4F-418D-AE19-62706E023703}">
                      <ahyp:hlinkClr val="tx"/>
                    </a:ext>
                  </a:extLst>
                </a:hlinkClick>
              </a:rPr>
              <a:t>[6]</a:t>
            </a:r>
            <a:r>
              <a:rPr lang="ru" sz="1050">
                <a:solidFill>
                  <a:srgbClr val="202122"/>
                </a:solidFill>
                <a:highlight>
                  <a:srgbClr val="FFFFFF"/>
                </a:highlight>
              </a:rPr>
              <a:t>, на котором до июля следующего года находился в </a:t>
            </a:r>
            <a:r>
              <a:rPr lang="ru" sz="1050">
                <a:solidFill>
                  <a:srgbClr val="0645AD"/>
                </a:solidFill>
                <a:highlight>
                  <a:srgbClr val="FFFFFF"/>
                </a:highlight>
                <a:uFill>
                  <a:noFill/>
                </a:uFill>
                <a:hlinkClick r:id="rId9">
                  <a:extLst>
                    <a:ext uri="{A12FA001-AC4F-418D-AE19-62706E023703}">
                      <ahyp:hlinkClr val="tx"/>
                    </a:ext>
                  </a:extLst>
                </a:hlinkClick>
              </a:rPr>
              <a:t>крейсерстве</a:t>
            </a:r>
            <a:r>
              <a:rPr lang="ru" sz="1050">
                <a:solidFill>
                  <a:srgbClr val="202122"/>
                </a:solidFill>
                <a:highlight>
                  <a:srgbClr val="FFFFFF"/>
                </a:highlight>
              </a:rPr>
              <a:t> в </a:t>
            </a:r>
            <a:r>
              <a:rPr lang="ru" sz="1050">
                <a:solidFill>
                  <a:srgbClr val="0645AD"/>
                </a:solidFill>
                <a:highlight>
                  <a:srgbClr val="FFFFFF"/>
                </a:highlight>
                <a:uFill>
                  <a:noFill/>
                </a:uFill>
                <a:hlinkClick r:id="rId10">
                  <a:extLst>
                    <a:ext uri="{A12FA001-AC4F-418D-AE19-62706E023703}">
                      <ahyp:hlinkClr val="tx"/>
                    </a:ext>
                  </a:extLst>
                </a:hlinkClick>
              </a:rPr>
              <a:t>Чёрном море</a:t>
            </a:r>
            <a:r>
              <a:rPr lang="ru" sz="1050">
                <a:solidFill>
                  <a:srgbClr val="202122"/>
                </a:solidFill>
                <a:highlight>
                  <a:srgbClr val="FFFFFF"/>
                </a:highlight>
              </a:rPr>
              <a:t> вдоль южного берега </a:t>
            </a:r>
            <a:r>
              <a:rPr lang="ru" sz="1050">
                <a:solidFill>
                  <a:srgbClr val="0645AD"/>
                </a:solidFill>
                <a:highlight>
                  <a:srgbClr val="FFFFFF"/>
                </a:highlight>
                <a:uFill>
                  <a:noFill/>
                </a:uFill>
                <a:hlinkClick r:id="rId11">
                  <a:extLst>
                    <a:ext uri="{A12FA001-AC4F-418D-AE19-62706E023703}">
                      <ahyp:hlinkClr val="tx"/>
                    </a:ext>
                  </a:extLst>
                </a:hlinkClick>
              </a:rPr>
              <a:t>Крыма</a:t>
            </a:r>
            <a:r>
              <a:rPr lang="ru" sz="1050">
                <a:solidFill>
                  <a:srgbClr val="202122"/>
                </a:solidFill>
                <a:highlight>
                  <a:srgbClr val="FFFFFF"/>
                </a:highlight>
              </a:rPr>
              <a:t>.</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В начале июля 1773 года был назначен командиром 16-пушечного двухмачтового </a:t>
            </a:r>
            <a:r>
              <a:rPr lang="ru" sz="1050">
                <a:solidFill>
                  <a:srgbClr val="0645AD"/>
                </a:solidFill>
                <a:highlight>
                  <a:srgbClr val="FFFFFF"/>
                </a:highlight>
                <a:uFill>
                  <a:noFill/>
                </a:uFill>
                <a:hlinkClick r:id="rId12">
                  <a:extLst>
                    <a:ext uri="{A12FA001-AC4F-418D-AE19-62706E023703}">
                      <ahyp:hlinkClr val="tx"/>
                    </a:ext>
                  </a:extLst>
                </a:hlinkClick>
              </a:rPr>
              <a:t>новоизобретённого корабля</a:t>
            </a:r>
            <a:r>
              <a:rPr lang="ru" sz="1050">
                <a:solidFill>
                  <a:srgbClr val="202122"/>
                </a:solidFill>
                <a:highlight>
                  <a:srgbClr val="FFFFFF"/>
                </a:highlight>
              </a:rPr>
              <a:t> второго типа «</a:t>
            </a:r>
            <a:r>
              <a:rPr lang="ru" sz="1050">
                <a:solidFill>
                  <a:srgbClr val="0645AD"/>
                </a:solidFill>
                <a:highlight>
                  <a:srgbClr val="FFFFFF"/>
                </a:highlight>
                <a:uFill>
                  <a:noFill/>
                </a:uFill>
                <a:hlinkClick r:id="rId13">
                  <a:extLst>
                    <a:ext uri="{A12FA001-AC4F-418D-AE19-62706E023703}">
                      <ahyp:hlinkClr val="tx"/>
                    </a:ext>
                  </a:extLst>
                </a:hlinkClick>
              </a:rPr>
              <a:t>Морея</a:t>
            </a:r>
            <a:r>
              <a:rPr lang="ru" sz="1050">
                <a:solidFill>
                  <a:srgbClr val="202122"/>
                </a:solidFill>
                <a:highlight>
                  <a:srgbClr val="FFFFFF"/>
                </a:highlight>
              </a:rPr>
              <a:t>»</a:t>
            </a:r>
            <a:endParaRPr sz="1050">
              <a:solidFill>
                <a:srgbClr val="202122"/>
              </a:solidFill>
              <a:highlight>
                <a:srgbClr val="FFFFFF"/>
              </a:highlight>
            </a:endParaRPr>
          </a:p>
          <a:p>
            <a:pPr indent="0" lvl="0" marL="0" rtl="0" algn="l">
              <a:spcBef>
                <a:spcPts val="1200"/>
              </a:spcBef>
              <a:spcAft>
                <a:spcPts val="1200"/>
              </a:spcAft>
              <a:buNone/>
            </a:pPr>
            <a:r>
              <a:rPr lang="ru" sz="1050">
                <a:solidFill>
                  <a:srgbClr val="202122"/>
                </a:solidFill>
                <a:highlight>
                  <a:srgbClr val="FFFFFF"/>
                </a:highlight>
              </a:rPr>
              <a:t>В октябре 1773 года был назначен командиром повреждённого корабля “</a:t>
            </a:r>
            <a:r>
              <a:rPr lang="ru" sz="1050">
                <a:solidFill>
                  <a:srgbClr val="0645AD"/>
                </a:solidFill>
                <a:highlight>
                  <a:srgbClr val="FFFFFF"/>
                </a:highlight>
                <a:uFill>
                  <a:noFill/>
                </a:uFill>
                <a:hlinkClick r:id="rId14">
                  <a:extLst>
                    <a:ext uri="{A12FA001-AC4F-418D-AE19-62706E023703}">
                      <ahyp:hlinkClr val="tx"/>
                    </a:ext>
                  </a:extLst>
                </a:hlinkClick>
              </a:rPr>
              <a:t>Модон</a:t>
            </a:r>
            <a:r>
              <a:rPr lang="ru" sz="1050">
                <a:solidFill>
                  <a:srgbClr val="202122"/>
                </a:solidFill>
                <a:highlight>
                  <a:srgbClr val="FFFFFF"/>
                </a:highlight>
              </a:rPr>
              <a:t>”.</a:t>
            </a:r>
            <a:endParaRPr sz="1050">
              <a:solidFill>
                <a:srgbClr val="202122"/>
              </a:solidFill>
              <a:highlight>
                <a:srgbClr val="FFFFFF"/>
              </a:highlight>
            </a:endParaRPr>
          </a:p>
        </p:txBody>
      </p:sp>
      <p:pic>
        <p:nvPicPr>
          <p:cNvPr id="70" name="Google Shape;70;p15"/>
          <p:cNvPicPr preferRelativeResize="0"/>
          <p:nvPr/>
        </p:nvPicPr>
        <p:blipFill>
          <a:blip r:embed="rId15">
            <a:alphaModFix/>
          </a:blip>
          <a:stretch>
            <a:fillRect/>
          </a:stretch>
        </p:blipFill>
        <p:spPr>
          <a:xfrm>
            <a:off x="4837875" y="702150"/>
            <a:ext cx="4306125" cy="412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мирное время</a:t>
            </a:r>
            <a:endParaRPr/>
          </a:p>
        </p:txBody>
      </p:sp>
      <p:sp>
        <p:nvSpPr>
          <p:cNvPr id="76" name="Google Shape;76;p16"/>
          <p:cNvSpPr txBox="1"/>
          <p:nvPr>
            <p:ph idx="1" type="body"/>
          </p:nvPr>
        </p:nvSpPr>
        <p:spPr>
          <a:xfrm>
            <a:off x="0" y="1370975"/>
            <a:ext cx="5098800" cy="37725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ru" sz="1050">
                <a:solidFill>
                  <a:srgbClr val="202122"/>
                </a:solidFill>
                <a:highlight>
                  <a:srgbClr val="FFFFFF"/>
                </a:highlight>
              </a:rPr>
              <a:t>С 1775 года командовал </a:t>
            </a:r>
            <a:r>
              <a:rPr lang="ru" sz="1050">
                <a:solidFill>
                  <a:srgbClr val="0645AD"/>
                </a:solidFill>
                <a:highlight>
                  <a:srgbClr val="FFFFFF"/>
                </a:highlight>
                <a:uFill>
                  <a:noFill/>
                </a:uFill>
                <a:hlinkClick r:id="rId3">
                  <a:extLst>
                    <a:ext uri="{A12FA001-AC4F-418D-AE19-62706E023703}">
                      <ahyp:hlinkClr val="tx"/>
                    </a:ext>
                  </a:extLst>
                </a:hlinkClick>
              </a:rPr>
              <a:t>фрегато</a:t>
            </a:r>
            <a:r>
              <a:rPr lang="ru"/>
              <a:t>м.</a:t>
            </a:r>
            <a:endParaRPr/>
          </a:p>
          <a:p>
            <a:pPr indent="0" lvl="0" marL="0" rtl="0" algn="l">
              <a:spcBef>
                <a:spcPts val="1200"/>
              </a:spcBef>
              <a:spcAft>
                <a:spcPts val="0"/>
              </a:spcAft>
              <a:buNone/>
            </a:pPr>
            <a:r>
              <a:rPr lang="ru" sz="1050">
                <a:solidFill>
                  <a:srgbClr val="202122"/>
                </a:solidFill>
                <a:highlight>
                  <a:srgbClr val="FFFFFF"/>
                </a:highlight>
              </a:rPr>
              <a:t>В </a:t>
            </a:r>
            <a:r>
              <a:rPr lang="ru" sz="1050">
                <a:solidFill>
                  <a:srgbClr val="0645AD"/>
                </a:solidFill>
                <a:highlight>
                  <a:srgbClr val="FFFFFF"/>
                </a:highlight>
                <a:uFill>
                  <a:noFill/>
                </a:uFill>
                <a:hlinkClick r:id="rId4">
                  <a:extLst>
                    <a:ext uri="{A12FA001-AC4F-418D-AE19-62706E023703}">
                      <ahyp:hlinkClr val="tx"/>
                    </a:ext>
                  </a:extLst>
                </a:hlinkClick>
              </a:rPr>
              <a:t>1776</a:t>
            </a:r>
            <a:r>
              <a:rPr lang="ru" sz="1050">
                <a:solidFill>
                  <a:srgbClr val="202122"/>
                </a:solidFill>
                <a:highlight>
                  <a:srgbClr val="FFFFFF"/>
                </a:highlight>
              </a:rPr>
              <a:t>—</a:t>
            </a:r>
            <a:r>
              <a:rPr lang="ru" sz="1050">
                <a:solidFill>
                  <a:srgbClr val="0645AD"/>
                </a:solidFill>
                <a:highlight>
                  <a:srgbClr val="FFFFFF"/>
                </a:highlight>
                <a:uFill>
                  <a:noFill/>
                </a:uFill>
                <a:hlinkClick r:id="rId5">
                  <a:extLst>
                    <a:ext uri="{A12FA001-AC4F-418D-AE19-62706E023703}">
                      <ahyp:hlinkClr val="tx"/>
                    </a:ext>
                  </a:extLst>
                </a:hlinkClick>
              </a:rPr>
              <a:t>1779 годах</a:t>
            </a:r>
            <a:r>
              <a:rPr lang="ru" sz="1050">
                <a:solidFill>
                  <a:srgbClr val="202122"/>
                </a:solidFill>
                <a:highlight>
                  <a:srgbClr val="FFFFFF"/>
                </a:highlight>
              </a:rPr>
              <a:t> </a:t>
            </a:r>
            <a:r>
              <a:rPr lang="ru" sz="1050">
                <a:solidFill>
                  <a:srgbClr val="0645AD"/>
                </a:solidFill>
                <a:highlight>
                  <a:srgbClr val="FFFFFF"/>
                </a:highlight>
                <a:uFill>
                  <a:noFill/>
                </a:uFill>
                <a:hlinkClick r:id="rId6">
                  <a:extLst>
                    <a:ext uri="{A12FA001-AC4F-418D-AE19-62706E023703}">
                      <ahyp:hlinkClr val="tx"/>
                    </a:ext>
                  </a:extLst>
                </a:hlinkClick>
              </a:rPr>
              <a:t>капитан-лейтенант</a:t>
            </a:r>
            <a:r>
              <a:rPr lang="ru" sz="1050">
                <a:solidFill>
                  <a:srgbClr val="202122"/>
                </a:solidFill>
                <a:highlight>
                  <a:srgbClr val="FFFFFF"/>
                </a:highlight>
              </a:rPr>
              <a:t> Ушаков участвовал в походе на </a:t>
            </a:r>
            <a:r>
              <a:rPr lang="ru" sz="1050">
                <a:solidFill>
                  <a:srgbClr val="0645AD"/>
                </a:solidFill>
                <a:highlight>
                  <a:srgbClr val="FFFFFF"/>
                </a:highlight>
                <a:uFill>
                  <a:noFill/>
                </a:uFill>
                <a:hlinkClick r:id="rId7">
                  <a:extLst>
                    <a:ext uri="{A12FA001-AC4F-418D-AE19-62706E023703}">
                      <ahyp:hlinkClr val="tx"/>
                    </a:ext>
                  </a:extLst>
                </a:hlinkClick>
              </a:rPr>
              <a:t>Средиземное море</a:t>
            </a:r>
            <a:r>
              <a:rPr lang="ru" sz="1050">
                <a:solidFill>
                  <a:srgbClr val="202122"/>
                </a:solidFill>
                <a:highlight>
                  <a:srgbClr val="FFFFFF"/>
                </a:highlight>
              </a:rPr>
              <a:t> с целью проводки оттуда российских </a:t>
            </a:r>
            <a:r>
              <a:rPr lang="ru" sz="1050">
                <a:solidFill>
                  <a:srgbClr val="0645AD"/>
                </a:solidFill>
                <a:highlight>
                  <a:srgbClr val="FFFFFF"/>
                </a:highlight>
                <a:uFill>
                  <a:noFill/>
                </a:uFill>
                <a:hlinkClick r:id="rId8">
                  <a:extLst>
                    <a:ext uri="{A12FA001-AC4F-418D-AE19-62706E023703}">
                      <ahyp:hlinkClr val="tx"/>
                    </a:ext>
                  </a:extLst>
                </a:hlinkClick>
              </a:rPr>
              <a:t>фрегатов</a:t>
            </a:r>
            <a:r>
              <a:rPr lang="ru" sz="1050">
                <a:solidFill>
                  <a:srgbClr val="202122"/>
                </a:solidFill>
                <a:highlight>
                  <a:srgbClr val="FFFFFF"/>
                </a:highlight>
              </a:rPr>
              <a:t> в Чёрное море под видом торговых судов с коммерческими грузами. Принял командование купленным в Архипелаге в 1770 году 26-пушечным фрегатом «Святой Павел». Но поход окончился неудачно.</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В 1780 году направлен в </a:t>
            </a:r>
            <a:r>
              <a:rPr lang="ru" sz="1050">
                <a:solidFill>
                  <a:srgbClr val="0645AD"/>
                </a:solidFill>
                <a:highlight>
                  <a:srgbClr val="FFFFFF"/>
                </a:highlight>
                <a:uFill>
                  <a:noFill/>
                </a:uFill>
                <a:hlinkClick r:id="rId9">
                  <a:extLst>
                    <a:ext uri="{A12FA001-AC4F-418D-AE19-62706E023703}">
                      <ahyp:hlinkClr val="tx"/>
                    </a:ext>
                  </a:extLst>
                </a:hlinkClick>
              </a:rPr>
              <a:t>Рыбинск</a:t>
            </a:r>
            <a:r>
              <a:rPr lang="ru" sz="1050">
                <a:solidFill>
                  <a:srgbClr val="202122"/>
                </a:solidFill>
                <a:highlight>
                  <a:srgbClr val="FFFFFF"/>
                </a:highlight>
              </a:rPr>
              <a:t> для доставки в </a:t>
            </a:r>
            <a:r>
              <a:rPr lang="ru" sz="1050">
                <a:solidFill>
                  <a:srgbClr val="0645AD"/>
                </a:solidFill>
                <a:highlight>
                  <a:srgbClr val="FFFFFF"/>
                </a:highlight>
                <a:uFill>
                  <a:noFill/>
                </a:uFill>
                <a:hlinkClick r:id="rId10">
                  <a:extLst>
                    <a:ext uri="{A12FA001-AC4F-418D-AE19-62706E023703}">
                      <ahyp:hlinkClr val="tx"/>
                    </a:ext>
                  </a:extLst>
                </a:hlinkClick>
              </a:rPr>
              <a:t>Санкт-Петербург</a:t>
            </a:r>
            <a:r>
              <a:rPr lang="ru" sz="1050">
                <a:solidFill>
                  <a:srgbClr val="202122"/>
                </a:solidFill>
                <a:highlight>
                  <a:srgbClr val="FFFFFF"/>
                </a:highlight>
              </a:rPr>
              <a:t> каравана с корабельным лесом.</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В 1780—1782 годах — командир линейного корабля «Виктор», который участвовал в реализации политики «</a:t>
            </a:r>
            <a:r>
              <a:rPr lang="ru" sz="1050">
                <a:solidFill>
                  <a:srgbClr val="0645AD"/>
                </a:solidFill>
                <a:highlight>
                  <a:srgbClr val="FFFFFF"/>
                </a:highlight>
                <a:uFill>
                  <a:noFill/>
                </a:uFill>
                <a:hlinkClick r:id="rId11">
                  <a:extLst>
                    <a:ext uri="{A12FA001-AC4F-418D-AE19-62706E023703}">
                      <ahyp:hlinkClr val="tx"/>
                    </a:ext>
                  </a:extLst>
                </a:hlinkClick>
              </a:rPr>
              <a:t>вооружённого нейтралитета</a:t>
            </a:r>
            <a:r>
              <a:rPr lang="ru" sz="1050">
                <a:solidFill>
                  <a:srgbClr val="202122"/>
                </a:solidFill>
                <a:highlight>
                  <a:srgbClr val="FFFFFF"/>
                </a:highlight>
              </a:rPr>
              <a:t>» в составе эскадры на Средиземном море.</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С 1783 года — на строящемся </a:t>
            </a:r>
            <a:r>
              <a:rPr lang="ru" sz="1050">
                <a:solidFill>
                  <a:srgbClr val="0645AD"/>
                </a:solidFill>
                <a:highlight>
                  <a:srgbClr val="FFFFFF"/>
                </a:highlight>
                <a:uFill>
                  <a:noFill/>
                </a:uFill>
                <a:hlinkClick r:id="rId12">
                  <a:extLst>
                    <a:ext uri="{A12FA001-AC4F-418D-AE19-62706E023703}">
                      <ahyp:hlinkClr val="tx"/>
                    </a:ext>
                  </a:extLst>
                </a:hlinkClick>
              </a:rPr>
              <a:t>Черноморском флоте</a:t>
            </a:r>
            <a:r>
              <a:rPr lang="ru" sz="1050">
                <a:solidFill>
                  <a:srgbClr val="202122"/>
                </a:solidFill>
                <a:highlight>
                  <a:srgbClr val="FFFFFF"/>
                </a:highlight>
              </a:rPr>
              <a:t>, участвовал в постройке кораблей в </a:t>
            </a:r>
            <a:r>
              <a:rPr lang="ru" sz="1050" u="sng">
                <a:solidFill>
                  <a:srgbClr val="0645AD"/>
                </a:solidFill>
                <a:highlight>
                  <a:srgbClr val="FFFFFF"/>
                </a:highlight>
                <a:hlinkClick r:id="rId13">
                  <a:extLst>
                    <a:ext uri="{A12FA001-AC4F-418D-AE19-62706E023703}">
                      <ahyp:hlinkClr val="tx"/>
                    </a:ext>
                  </a:extLst>
                </a:hlinkClick>
              </a:rPr>
              <a:t>Херсоне</a:t>
            </a:r>
            <a:r>
              <a:rPr lang="ru" sz="1050">
                <a:solidFill>
                  <a:srgbClr val="202122"/>
                </a:solidFill>
                <a:highlight>
                  <a:srgbClr val="FFFFFF"/>
                </a:highlight>
              </a:rPr>
              <a:t>.</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Свою первую награду — </a:t>
            </a:r>
            <a:r>
              <a:rPr lang="ru" sz="1050">
                <a:solidFill>
                  <a:srgbClr val="0645AD"/>
                </a:solidFill>
                <a:highlight>
                  <a:srgbClr val="FFFFFF"/>
                </a:highlight>
                <a:uFill>
                  <a:noFill/>
                </a:uFill>
                <a:hlinkClick r:id="rId14">
                  <a:extLst>
                    <a:ext uri="{A12FA001-AC4F-418D-AE19-62706E023703}">
                      <ahyp:hlinkClr val="tx"/>
                    </a:ext>
                  </a:extLst>
                </a:hlinkClick>
              </a:rPr>
              <a:t>орден Святого Владимира</a:t>
            </a:r>
            <a:r>
              <a:rPr lang="ru" sz="1050">
                <a:solidFill>
                  <a:srgbClr val="202122"/>
                </a:solidFill>
                <a:highlight>
                  <a:srgbClr val="FFFFFF"/>
                </a:highlight>
              </a:rPr>
              <a:t> IV степени — получил в 1785 году.</a:t>
            </a:r>
            <a:endParaRPr sz="1050">
              <a:solidFill>
                <a:srgbClr val="202122"/>
              </a:solidFill>
              <a:highlight>
                <a:srgbClr val="FFFFFF"/>
              </a:highlight>
            </a:endParaRPr>
          </a:p>
          <a:p>
            <a:pPr indent="0" lvl="0" marL="0" rtl="0" algn="l">
              <a:spcBef>
                <a:spcPts val="1200"/>
              </a:spcBef>
              <a:spcAft>
                <a:spcPts val="1200"/>
              </a:spcAft>
              <a:buNone/>
            </a:pPr>
            <a:r>
              <a:rPr lang="ru" sz="1050">
                <a:solidFill>
                  <a:srgbClr val="202122"/>
                </a:solidFill>
                <a:highlight>
                  <a:srgbClr val="FFFFFF"/>
                </a:highlight>
              </a:rPr>
              <a:t>В августе 1785 года прибыл из Херсона в </a:t>
            </a:r>
            <a:r>
              <a:rPr lang="ru" sz="1050">
                <a:solidFill>
                  <a:srgbClr val="0645AD"/>
                </a:solidFill>
                <a:highlight>
                  <a:srgbClr val="FFFFFF"/>
                </a:highlight>
                <a:uFill>
                  <a:noFill/>
                </a:uFill>
                <a:hlinkClick r:id="rId15">
                  <a:extLst>
                    <a:ext uri="{A12FA001-AC4F-418D-AE19-62706E023703}">
                      <ahyp:hlinkClr val="tx"/>
                    </a:ext>
                  </a:extLst>
                </a:hlinkClick>
              </a:rPr>
              <a:t>Севастополь</a:t>
            </a:r>
            <a:r>
              <a:rPr lang="ru" sz="1050">
                <a:solidFill>
                  <a:srgbClr val="202122"/>
                </a:solidFill>
                <a:highlight>
                  <a:srgbClr val="FFFFFF"/>
                </a:highlight>
              </a:rPr>
              <a:t> в чине </a:t>
            </a:r>
            <a:r>
              <a:rPr lang="ru" sz="1050">
                <a:solidFill>
                  <a:srgbClr val="0645AD"/>
                </a:solidFill>
                <a:highlight>
                  <a:srgbClr val="FFFFFF"/>
                </a:highlight>
                <a:uFill>
                  <a:noFill/>
                </a:uFill>
                <a:hlinkClick r:id="rId16">
                  <a:extLst>
                    <a:ext uri="{A12FA001-AC4F-418D-AE19-62706E023703}">
                      <ahyp:hlinkClr val="tx"/>
                    </a:ext>
                  </a:extLst>
                </a:hlinkClick>
              </a:rPr>
              <a:t>капитана первого ранга</a:t>
            </a:r>
            <a:r>
              <a:rPr lang="ru" sz="1050">
                <a:solidFill>
                  <a:srgbClr val="202122"/>
                </a:solidFill>
                <a:highlight>
                  <a:srgbClr val="FFFFFF"/>
                </a:highlight>
              </a:rPr>
              <a:t> на построенном 66-пушечном линейном корабле «</a:t>
            </a:r>
            <a:r>
              <a:rPr lang="ru" sz="1050">
                <a:solidFill>
                  <a:srgbClr val="0645AD"/>
                </a:solidFill>
                <a:highlight>
                  <a:srgbClr val="FFFFFF"/>
                </a:highlight>
                <a:uFill>
                  <a:noFill/>
                </a:uFill>
                <a:hlinkClick r:id="rId17">
                  <a:extLst>
                    <a:ext uri="{A12FA001-AC4F-418D-AE19-62706E023703}">
                      <ahyp:hlinkClr val="tx"/>
                    </a:ext>
                  </a:extLst>
                </a:hlinkClick>
              </a:rPr>
              <a:t>Святой Павел</a:t>
            </a:r>
            <a:r>
              <a:rPr lang="ru" sz="1050">
                <a:solidFill>
                  <a:srgbClr val="202122"/>
                </a:solidFill>
                <a:highlight>
                  <a:srgbClr val="FFFFFF"/>
                </a:highlight>
              </a:rPr>
              <a:t>».</a:t>
            </a:r>
            <a:endParaRPr sz="1050">
              <a:solidFill>
                <a:srgbClr val="20212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190547" y="96875"/>
            <a:ext cx="4768500" cy="75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ru"/>
              <a:t>русско турецкая война 1787-1791</a:t>
            </a:r>
            <a:endParaRPr/>
          </a:p>
        </p:txBody>
      </p:sp>
      <p:sp>
        <p:nvSpPr>
          <p:cNvPr id="82" name="Google Shape;82;p17"/>
          <p:cNvSpPr txBox="1"/>
          <p:nvPr>
            <p:ph idx="1" type="body"/>
          </p:nvPr>
        </p:nvSpPr>
        <p:spPr>
          <a:xfrm>
            <a:off x="0" y="754500"/>
            <a:ext cx="4707300" cy="4389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ru" sz="1050">
                <a:solidFill>
                  <a:srgbClr val="202122"/>
                </a:solidFill>
                <a:highlight>
                  <a:srgbClr val="FFFFFF"/>
                </a:highlight>
              </a:rPr>
              <a:t>В начале </a:t>
            </a:r>
            <a:r>
              <a:rPr lang="ru" sz="1050">
                <a:solidFill>
                  <a:srgbClr val="0645AD"/>
                </a:solidFill>
                <a:highlight>
                  <a:srgbClr val="FFFFFF"/>
                </a:highlight>
                <a:uFill>
                  <a:noFill/>
                </a:uFill>
                <a:hlinkClick r:id="rId3">
                  <a:extLst>
                    <a:ext uri="{A12FA001-AC4F-418D-AE19-62706E023703}">
                      <ahyp:hlinkClr val="tx"/>
                    </a:ext>
                  </a:extLst>
                </a:hlinkClick>
              </a:rPr>
              <a:t>русско-турецкой войны 1787—1791 годов</a:t>
            </a:r>
            <a:r>
              <a:rPr lang="ru" sz="1050">
                <a:solidFill>
                  <a:srgbClr val="202122"/>
                </a:solidFill>
                <a:highlight>
                  <a:srgbClr val="FFFFFF"/>
                </a:highlight>
              </a:rPr>
              <a:t> — капитан бригадирского ранга, командир линейного корабля «</a:t>
            </a:r>
            <a:r>
              <a:rPr lang="ru" sz="1050">
                <a:solidFill>
                  <a:srgbClr val="0645AD"/>
                </a:solidFill>
                <a:highlight>
                  <a:srgbClr val="FFFFFF"/>
                </a:highlight>
                <a:uFill>
                  <a:noFill/>
                </a:uFill>
                <a:hlinkClick r:id="rId4">
                  <a:extLst>
                    <a:ext uri="{A12FA001-AC4F-418D-AE19-62706E023703}">
                      <ahyp:hlinkClr val="tx"/>
                    </a:ext>
                  </a:extLst>
                </a:hlinkClick>
              </a:rPr>
              <a:t>Святой Павел</a:t>
            </a:r>
            <a:r>
              <a:rPr lang="ru" sz="1050">
                <a:solidFill>
                  <a:srgbClr val="202122"/>
                </a:solidFill>
                <a:highlight>
                  <a:srgbClr val="FFFFFF"/>
                </a:highlight>
              </a:rPr>
              <a:t>» и авангарда Севастопольской эскадры. В поисках турецкого флота она была застигнута у румелийских берегов страшным продолжительным штормом. Один корабль погиб, ещё один без мачт был занесён в Босфор и здесь захвачен турками.В борьбе со стихией Ушаков проявил себя смелым и знающим моряком и, занесённый к кавказским берегам, всё же благополучно довёл свой корабль до базы.</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В июле </a:t>
            </a:r>
            <a:r>
              <a:rPr lang="ru" sz="1050">
                <a:solidFill>
                  <a:srgbClr val="0645AD"/>
                </a:solidFill>
                <a:highlight>
                  <a:srgbClr val="FFFFFF"/>
                </a:highlight>
                <a:uFill>
                  <a:noFill/>
                </a:uFill>
                <a:hlinkClick r:id="rId5">
                  <a:extLst>
                    <a:ext uri="{A12FA001-AC4F-418D-AE19-62706E023703}">
                      <ahyp:hlinkClr val="tx"/>
                    </a:ext>
                  </a:extLst>
                </a:hlinkClick>
              </a:rPr>
              <a:t>1788 года</a:t>
            </a:r>
            <a:r>
              <a:rPr lang="ru" sz="1050">
                <a:solidFill>
                  <a:srgbClr val="202122"/>
                </a:solidFill>
                <a:highlight>
                  <a:srgbClr val="FFFFFF"/>
                </a:highlight>
              </a:rPr>
              <a:t>, бежавшие на юг остатки </a:t>
            </a:r>
            <a:r>
              <a:rPr lang="ru" sz="1050">
                <a:solidFill>
                  <a:srgbClr val="0645AD"/>
                </a:solidFill>
                <a:highlight>
                  <a:srgbClr val="FFFFFF"/>
                </a:highlight>
                <a:uFill>
                  <a:noFill/>
                </a:uFill>
                <a:hlinkClick r:id="rId6">
                  <a:extLst>
                    <a:ext uri="{A12FA001-AC4F-418D-AE19-62706E023703}">
                      <ahyp:hlinkClr val="tx"/>
                    </a:ext>
                  </a:extLst>
                </a:hlinkClick>
              </a:rPr>
              <a:t>разбитого Днепровской эскадрой у Очакова</a:t>
            </a:r>
            <a:r>
              <a:rPr lang="ru" sz="1050">
                <a:solidFill>
                  <a:srgbClr val="202122"/>
                </a:solidFill>
                <a:highlight>
                  <a:srgbClr val="FFFFFF"/>
                </a:highlight>
              </a:rPr>
              <a:t> </a:t>
            </a:r>
            <a:r>
              <a:rPr lang="ru" sz="1050">
                <a:solidFill>
                  <a:srgbClr val="0645AD"/>
                </a:solidFill>
                <a:highlight>
                  <a:srgbClr val="FFFFFF"/>
                </a:highlight>
                <a:uFill>
                  <a:noFill/>
                </a:uFill>
                <a:hlinkClick r:id="rId7">
                  <a:extLst>
                    <a:ext uri="{A12FA001-AC4F-418D-AE19-62706E023703}">
                      <ahyp:hlinkClr val="tx"/>
                    </a:ext>
                  </a:extLst>
                </a:hlinkClick>
              </a:rPr>
              <a:t>турецкого флота</a:t>
            </a:r>
            <a:r>
              <a:rPr lang="ru" sz="1050">
                <a:solidFill>
                  <a:srgbClr val="202122"/>
                </a:solidFill>
                <a:highlight>
                  <a:srgbClr val="FFFFFF"/>
                </a:highlight>
              </a:rPr>
              <a:t> были обнаружены Севастопольской эскадрой </a:t>
            </a:r>
            <a:r>
              <a:rPr lang="ru" sz="1050">
                <a:solidFill>
                  <a:srgbClr val="0645AD"/>
                </a:solidFill>
                <a:highlight>
                  <a:srgbClr val="FFFFFF"/>
                </a:highlight>
                <a:uFill>
                  <a:noFill/>
                </a:uFill>
                <a:hlinkClick r:id="rId8">
                  <a:extLst>
                    <a:ext uri="{A12FA001-AC4F-418D-AE19-62706E023703}">
                      <ahyp:hlinkClr val="tx"/>
                    </a:ext>
                  </a:extLst>
                </a:hlinkClick>
              </a:rPr>
              <a:t>Марко Войновича</a:t>
            </a:r>
            <a:r>
              <a:rPr lang="ru" sz="1050">
                <a:solidFill>
                  <a:srgbClr val="202122"/>
                </a:solidFill>
                <a:highlight>
                  <a:srgbClr val="FFFFFF"/>
                </a:highlight>
              </a:rPr>
              <a:t>. Турецкая эскадра состояла из 15 линейных кораблей (из них пять 90-пушечных), восьми фрегатов, трёх бомбардирских кораблей и 21 мелкого судна.Встретились эскадры утром </a:t>
            </a:r>
            <a:r>
              <a:rPr lang="ru" sz="1050">
                <a:solidFill>
                  <a:srgbClr val="0645AD"/>
                </a:solidFill>
                <a:highlight>
                  <a:srgbClr val="FFFFFF"/>
                </a:highlight>
                <a:uFill>
                  <a:noFill/>
                </a:uFill>
                <a:hlinkClick r:id="rId9">
                  <a:extLst>
                    <a:ext uri="{A12FA001-AC4F-418D-AE19-62706E023703}">
                      <ahyp:hlinkClr val="tx"/>
                    </a:ext>
                  </a:extLst>
                </a:hlinkClick>
              </a:rPr>
              <a:t>(14) июля</a:t>
            </a:r>
            <a:r>
              <a:rPr lang="ru" sz="1050">
                <a:solidFill>
                  <a:srgbClr val="202122"/>
                </a:solidFill>
                <a:highlight>
                  <a:srgbClr val="FFFFFF"/>
                </a:highlight>
              </a:rPr>
              <a:t> </a:t>
            </a:r>
            <a:r>
              <a:rPr lang="ru" sz="1050">
                <a:solidFill>
                  <a:srgbClr val="0645AD"/>
                </a:solidFill>
                <a:highlight>
                  <a:srgbClr val="FFFFFF"/>
                </a:highlight>
                <a:uFill>
                  <a:noFill/>
                </a:uFill>
                <a:hlinkClick r:id="rId10">
                  <a:extLst>
                    <a:ext uri="{A12FA001-AC4F-418D-AE19-62706E023703}">
                      <ahyp:hlinkClr val="tx"/>
                    </a:ext>
                  </a:extLst>
                </a:hlinkClick>
              </a:rPr>
              <a:t>1788 года</a:t>
            </a:r>
            <a:r>
              <a:rPr lang="ru" sz="1050">
                <a:solidFill>
                  <a:srgbClr val="202122"/>
                </a:solidFill>
                <a:highlight>
                  <a:srgbClr val="FFFFFF"/>
                </a:highlight>
              </a:rPr>
              <a:t> недалеко от дельты </a:t>
            </a:r>
            <a:r>
              <a:rPr lang="ru" sz="1050">
                <a:solidFill>
                  <a:srgbClr val="0645AD"/>
                </a:solidFill>
                <a:highlight>
                  <a:srgbClr val="FFFFFF"/>
                </a:highlight>
                <a:uFill>
                  <a:noFill/>
                </a:uFill>
                <a:hlinkClick r:id="rId11">
                  <a:extLst>
                    <a:ext uri="{A12FA001-AC4F-418D-AE19-62706E023703}">
                      <ahyp:hlinkClr val="tx"/>
                    </a:ext>
                  </a:extLst>
                </a:hlinkClick>
              </a:rPr>
              <a:t>Дуная</a:t>
            </a:r>
            <a:r>
              <a:rPr lang="ru" sz="1050">
                <a:solidFill>
                  <a:srgbClr val="202122"/>
                </a:solidFill>
                <a:highlight>
                  <a:srgbClr val="FFFFFF"/>
                </a:highlight>
              </a:rPr>
              <a:t> у острова Фидониси.</a:t>
            </a:r>
            <a:endParaRPr sz="1050">
              <a:solidFill>
                <a:srgbClr val="202122"/>
              </a:solidFill>
              <a:highlight>
                <a:srgbClr val="FFFFFF"/>
              </a:highlight>
            </a:endParaRPr>
          </a:p>
          <a:p>
            <a:pPr indent="0" lvl="0" marL="0" rtl="0" algn="l">
              <a:spcBef>
                <a:spcPts val="1200"/>
              </a:spcBef>
              <a:spcAft>
                <a:spcPts val="0"/>
              </a:spcAft>
              <a:buClr>
                <a:schemeClr val="dk1"/>
              </a:buClr>
              <a:buSzPct val="104761"/>
              <a:buFont typeface="Arial"/>
              <a:buNone/>
            </a:pPr>
            <a:r>
              <a:rPr lang="ru" sz="1050">
                <a:solidFill>
                  <a:srgbClr val="202122"/>
                </a:solidFill>
                <a:highlight>
                  <a:srgbClr val="FFFFFF"/>
                </a:highlight>
              </a:rPr>
              <a:t>В 1788 году Ушаков назначен командующим Севастопольской эскадрой и портом.</a:t>
            </a:r>
            <a:endParaRPr sz="1050">
              <a:solidFill>
                <a:srgbClr val="202122"/>
              </a:solidFill>
              <a:highlight>
                <a:srgbClr val="FFFFFF"/>
              </a:highlight>
            </a:endParaRPr>
          </a:p>
          <a:p>
            <a:pPr indent="0" lvl="0" marL="0" rtl="0" algn="l">
              <a:spcBef>
                <a:spcPts val="500"/>
              </a:spcBef>
              <a:spcAft>
                <a:spcPts val="0"/>
              </a:spcAft>
              <a:buNone/>
            </a:pPr>
            <a:r>
              <a:rPr lang="ru" sz="1050">
                <a:solidFill>
                  <a:srgbClr val="202122"/>
                </a:solidFill>
                <a:highlight>
                  <a:srgbClr val="FFFFFF"/>
                </a:highlight>
              </a:rPr>
              <a:t>В 1789 году произведён в </a:t>
            </a:r>
            <a:r>
              <a:rPr lang="ru" sz="1050">
                <a:solidFill>
                  <a:srgbClr val="0645AD"/>
                </a:solidFill>
                <a:highlight>
                  <a:srgbClr val="FFFFFF"/>
                </a:highlight>
                <a:uFill>
                  <a:noFill/>
                </a:uFill>
                <a:hlinkClick r:id="rId12">
                  <a:extLst>
                    <a:ext uri="{A12FA001-AC4F-418D-AE19-62706E023703}">
                      <ahyp:hlinkClr val="tx"/>
                    </a:ext>
                  </a:extLst>
                </a:hlinkClick>
              </a:rPr>
              <a:t>контр-адмиралы</a:t>
            </a:r>
            <a:r>
              <a:rPr lang="ru" sz="1050">
                <a:solidFill>
                  <a:srgbClr val="202122"/>
                </a:solidFill>
                <a:highlight>
                  <a:srgbClr val="FFFFFF"/>
                </a:highlight>
              </a:rPr>
              <a:t>.</a:t>
            </a:r>
            <a:endParaRPr sz="1050">
              <a:solidFill>
                <a:srgbClr val="202122"/>
              </a:solidFill>
              <a:highlight>
                <a:srgbClr val="FFFFFF"/>
              </a:highlight>
            </a:endParaRPr>
          </a:p>
          <a:p>
            <a:pPr indent="0" lvl="0" marL="0" rtl="0" algn="l">
              <a:spcBef>
                <a:spcPts val="500"/>
              </a:spcBef>
              <a:spcAft>
                <a:spcPts val="0"/>
              </a:spcAft>
              <a:buClr>
                <a:schemeClr val="dk1"/>
              </a:buClr>
              <a:buSzPct val="104761"/>
              <a:buFont typeface="Arial"/>
              <a:buNone/>
            </a:pPr>
            <a:r>
              <a:rPr lang="ru" sz="1050">
                <a:solidFill>
                  <a:srgbClr val="202122"/>
                </a:solidFill>
                <a:highlight>
                  <a:srgbClr val="FFFFFF"/>
                </a:highlight>
              </a:rPr>
              <a:t>Занимая наветренное положение, турецкие корабли выстроились в две </a:t>
            </a:r>
            <a:r>
              <a:rPr lang="ru" sz="1050">
                <a:solidFill>
                  <a:srgbClr val="0645AD"/>
                </a:solidFill>
                <a:highlight>
                  <a:srgbClr val="FFFFFF"/>
                </a:highlight>
                <a:uFill>
                  <a:noFill/>
                </a:uFill>
                <a:hlinkClick r:id="rId13">
                  <a:extLst>
                    <a:ext uri="{A12FA001-AC4F-418D-AE19-62706E023703}">
                      <ahyp:hlinkClr val="tx"/>
                    </a:ext>
                  </a:extLst>
                </a:hlinkClick>
              </a:rPr>
              <a:t>кильватерные колонны</a:t>
            </a:r>
            <a:r>
              <a:rPr lang="ru" sz="1050">
                <a:solidFill>
                  <a:srgbClr val="202122"/>
                </a:solidFill>
                <a:highlight>
                  <a:srgbClr val="FFFFFF"/>
                </a:highlight>
              </a:rPr>
              <a:t> и начали спускаться на российскую линию. Первая колонна турок, возглавляемая самим «</a:t>
            </a:r>
            <a:r>
              <a:rPr lang="ru" sz="1050">
                <a:solidFill>
                  <a:srgbClr val="0645AD"/>
                </a:solidFill>
                <a:highlight>
                  <a:srgbClr val="FFFFFF"/>
                </a:highlight>
                <a:uFill>
                  <a:noFill/>
                </a:uFill>
                <a:hlinkClick r:id="rId14">
                  <a:extLst>
                    <a:ext uri="{A12FA001-AC4F-418D-AE19-62706E023703}">
                      <ahyp:hlinkClr val="tx"/>
                    </a:ext>
                  </a:extLst>
                </a:hlinkClick>
              </a:rPr>
              <a:t>Эски-Гассаном</a:t>
            </a:r>
            <a:r>
              <a:rPr lang="ru" sz="1050">
                <a:solidFill>
                  <a:srgbClr val="202122"/>
                </a:solidFill>
                <a:highlight>
                  <a:srgbClr val="FFFFFF"/>
                </a:highlight>
              </a:rPr>
              <a:t>», атаковала авангард российских под командой бригадира Ф. Ф. Ушакова. После недолгой перестрелки с двумя российскими фрегатами — «Берислав» и «Стрела» и 50-пушечными фрегатами два турецких линейных корабля были вынуждены выйти из боя. На помощь фрегатам устремился корабль «Св. Павел» под командованием Ушакова. Корабль </a:t>
            </a:r>
            <a:r>
              <a:rPr lang="ru" sz="1050">
                <a:solidFill>
                  <a:srgbClr val="0645AD"/>
                </a:solidFill>
                <a:highlight>
                  <a:srgbClr val="FFFFFF"/>
                </a:highlight>
                <a:uFill>
                  <a:noFill/>
                </a:uFill>
                <a:hlinkClick r:id="rId15">
                  <a:extLst>
                    <a:ext uri="{A12FA001-AC4F-418D-AE19-62706E023703}">
                      <ahyp:hlinkClr val="tx"/>
                    </a:ext>
                  </a:extLst>
                </a:hlinkClick>
              </a:rPr>
              <a:t>капудан-паши</a:t>
            </a:r>
            <a:r>
              <a:rPr lang="ru" sz="1050">
                <a:solidFill>
                  <a:srgbClr val="202122"/>
                </a:solidFill>
                <a:highlight>
                  <a:srgbClr val="FFFFFF"/>
                </a:highlight>
              </a:rPr>
              <a:t> оказался с одного борта под огнём фрегатов, а с другого — корабля Ушакова. Сосредоточенная стрельба российских судов нанесла турецкому флагману серьёзные повреждения. Все попытки турецких кораблей исправить положение немедленно пресекались российскими фрегатами. Наконец, удачный залп с фрегата повредил корму и бизань-мачту флагмана, и </a:t>
            </a:r>
            <a:r>
              <a:rPr lang="ru" sz="1050">
                <a:solidFill>
                  <a:srgbClr val="0645AD"/>
                </a:solidFill>
                <a:highlight>
                  <a:srgbClr val="FFFFFF"/>
                </a:highlight>
                <a:uFill>
                  <a:noFill/>
                </a:uFill>
                <a:hlinkClick r:id="rId16">
                  <a:extLst>
                    <a:ext uri="{A12FA001-AC4F-418D-AE19-62706E023703}">
                      <ahyp:hlinkClr val="tx"/>
                    </a:ext>
                  </a:extLst>
                </a:hlinkClick>
              </a:rPr>
              <a:t>Гассан-паша</a:t>
            </a:r>
            <a:r>
              <a:rPr lang="ru" sz="1050">
                <a:solidFill>
                  <a:srgbClr val="202122"/>
                </a:solidFill>
                <a:highlight>
                  <a:srgbClr val="FFFFFF"/>
                </a:highlight>
              </a:rPr>
              <a:t> стал стремительно уходить с поля боя. За ним последовали и все остатки турецкого флота.</a:t>
            </a:r>
            <a:endParaRPr sz="1050">
              <a:solidFill>
                <a:srgbClr val="202122"/>
              </a:solidFill>
              <a:highlight>
                <a:srgbClr val="FFFFFF"/>
              </a:highlight>
            </a:endParaRPr>
          </a:p>
          <a:p>
            <a:pPr indent="0" lvl="0" marL="0" rtl="0" algn="l">
              <a:spcBef>
                <a:spcPts val="500"/>
              </a:spcBef>
              <a:spcAft>
                <a:spcPts val="1200"/>
              </a:spcAft>
              <a:buNone/>
            </a:pPr>
            <a:r>
              <a:rPr lang="ru" sz="1050">
                <a:solidFill>
                  <a:srgbClr val="202122"/>
                </a:solidFill>
                <a:highlight>
                  <a:srgbClr val="FFFFFF"/>
                </a:highlight>
              </a:rPr>
              <a:t> </a:t>
            </a:r>
            <a:endParaRPr sz="1050">
              <a:solidFill>
                <a:srgbClr val="202122"/>
              </a:solidFill>
              <a:highlight>
                <a:srgbClr val="FFFFFF"/>
              </a:highlight>
            </a:endParaRPr>
          </a:p>
        </p:txBody>
      </p:sp>
      <p:pic>
        <p:nvPicPr>
          <p:cNvPr id="83" name="Google Shape;83;p17"/>
          <p:cNvPicPr preferRelativeResize="0"/>
          <p:nvPr/>
        </p:nvPicPr>
        <p:blipFill>
          <a:blip r:embed="rId17">
            <a:alphaModFix/>
          </a:blip>
          <a:stretch>
            <a:fillRect/>
          </a:stretch>
        </p:blipFill>
        <p:spPr>
          <a:xfrm>
            <a:off x="4781675" y="461025"/>
            <a:ext cx="4362325" cy="432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199900" y="0"/>
            <a:ext cx="6287100" cy="945000"/>
          </a:xfrm>
          <a:prstGeom prst="rect">
            <a:avLst/>
          </a:prstGeom>
        </p:spPr>
        <p:txBody>
          <a:bodyPr anchorCtr="0" anchor="b" bIns="91425" lIns="91425" spcFirstLastPara="1" rIns="91425" wrap="square" tIns="91425">
            <a:normAutofit/>
          </a:bodyPr>
          <a:lstStyle/>
          <a:p>
            <a:pPr indent="0" lvl="0" marL="0" rtl="0" algn="l">
              <a:lnSpc>
                <a:spcPct val="160000"/>
              </a:lnSpc>
              <a:spcBef>
                <a:spcPts val="300"/>
              </a:spcBef>
              <a:spcAft>
                <a:spcPts val="0"/>
              </a:spcAft>
              <a:buClr>
                <a:schemeClr val="dk1"/>
              </a:buClr>
              <a:buSzPts val="1100"/>
              <a:buFont typeface="Arial"/>
              <a:buNone/>
            </a:pPr>
            <a:r>
              <a:rPr b="1" lang="ru" sz="1050">
                <a:highlight>
                  <a:srgbClr val="FFFFFF"/>
                </a:highlight>
              </a:rPr>
              <a:t>Керченское морское сражение(продолжение русско турецкой войны)</a:t>
            </a:r>
            <a:endParaRPr b="1" sz="1050">
              <a:highlight>
                <a:srgbClr val="FFFFFF"/>
              </a:highlight>
            </a:endParaRPr>
          </a:p>
          <a:p>
            <a:pPr indent="0" lvl="0" marL="0" rtl="0" algn="l">
              <a:spcBef>
                <a:spcPts val="0"/>
              </a:spcBef>
              <a:spcAft>
                <a:spcPts val="0"/>
              </a:spcAft>
              <a:buNone/>
            </a:pPr>
            <a:r>
              <a:t/>
            </a:r>
            <a:endParaRPr/>
          </a:p>
        </p:txBody>
      </p:sp>
      <p:sp>
        <p:nvSpPr>
          <p:cNvPr id="89" name="Google Shape;89;p18"/>
          <p:cNvSpPr txBox="1"/>
          <p:nvPr>
            <p:ph idx="1" type="body"/>
          </p:nvPr>
        </p:nvSpPr>
        <p:spPr>
          <a:xfrm>
            <a:off x="-1900575" y="600075"/>
            <a:ext cx="8277600" cy="46368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ru" sz="1050">
                <a:solidFill>
                  <a:srgbClr val="202122"/>
                </a:solidFill>
                <a:highlight>
                  <a:srgbClr val="FFFFFF"/>
                </a:highlight>
              </a:rPr>
              <a:t>К началу кампании </a:t>
            </a:r>
            <a:r>
              <a:rPr lang="ru" sz="1050">
                <a:solidFill>
                  <a:srgbClr val="0645AD"/>
                </a:solidFill>
                <a:highlight>
                  <a:srgbClr val="FFFFFF"/>
                </a:highlight>
                <a:uFill>
                  <a:noFill/>
                </a:uFill>
                <a:hlinkClick r:id="rId3">
                  <a:extLst>
                    <a:ext uri="{A12FA001-AC4F-418D-AE19-62706E023703}">
                      <ahyp:hlinkClr val="tx"/>
                    </a:ext>
                  </a:extLst>
                </a:hlinkClick>
              </a:rPr>
              <a:t>1790 года</a:t>
            </a:r>
            <a:r>
              <a:rPr lang="ru" sz="1050">
                <a:solidFill>
                  <a:srgbClr val="202122"/>
                </a:solidFill>
                <a:highlight>
                  <a:srgbClr val="FFFFFF"/>
                </a:highlight>
              </a:rPr>
              <a:t> контр-адмирал Ушаков был назначен </a:t>
            </a:r>
            <a:r>
              <a:rPr lang="ru" sz="1050">
                <a:solidFill>
                  <a:srgbClr val="0645AD"/>
                </a:solidFill>
                <a:highlight>
                  <a:srgbClr val="FFFFFF"/>
                </a:highlight>
                <a:uFill>
                  <a:noFill/>
                </a:uFill>
                <a:hlinkClick r:id="rId4">
                  <a:extLst>
                    <a:ext uri="{A12FA001-AC4F-418D-AE19-62706E023703}">
                      <ahyp:hlinkClr val="tx"/>
                    </a:ext>
                  </a:extLst>
                </a:hlinkClick>
              </a:rPr>
              <a:t>командующим Черноморским флотом</a:t>
            </a:r>
            <a:r>
              <a:rPr lang="ru" sz="1050">
                <a:solidFill>
                  <a:srgbClr val="202122"/>
                </a:solidFill>
                <a:highlight>
                  <a:srgbClr val="FFFFFF"/>
                </a:highlight>
              </a:rPr>
              <a:t> и портами вместо не очень решительного </a:t>
            </a:r>
            <a:r>
              <a:rPr lang="ru" sz="1050">
                <a:solidFill>
                  <a:srgbClr val="0645AD"/>
                </a:solidFill>
                <a:highlight>
                  <a:srgbClr val="FFFFFF"/>
                </a:highlight>
                <a:uFill>
                  <a:noFill/>
                </a:uFill>
                <a:hlinkClick r:id="rId5">
                  <a:extLst>
                    <a:ext uri="{A12FA001-AC4F-418D-AE19-62706E023703}">
                      <ahyp:hlinkClr val="tx"/>
                    </a:ext>
                  </a:extLst>
                </a:hlinkClick>
              </a:rPr>
              <a:t>Войновича</a:t>
            </a:r>
            <a:r>
              <a:rPr lang="ru"/>
              <a:t>.</a:t>
            </a:r>
            <a:endParaRPr/>
          </a:p>
          <a:p>
            <a:pPr indent="0" lvl="0" marL="0" rtl="0" algn="l">
              <a:spcBef>
                <a:spcPts val="1200"/>
              </a:spcBef>
              <a:spcAft>
                <a:spcPts val="0"/>
              </a:spcAft>
              <a:buNone/>
            </a:pPr>
            <a:r>
              <a:rPr lang="ru" sz="1050">
                <a:solidFill>
                  <a:srgbClr val="202122"/>
                </a:solidFill>
                <a:highlight>
                  <a:srgbClr val="FFFFFF"/>
                </a:highlight>
              </a:rPr>
              <a:t>Керченское сражение произошло </a:t>
            </a:r>
            <a:r>
              <a:rPr lang="ru" sz="1050">
                <a:solidFill>
                  <a:srgbClr val="0645AD"/>
                </a:solidFill>
                <a:highlight>
                  <a:srgbClr val="FFFFFF"/>
                </a:highlight>
                <a:uFill>
                  <a:noFill/>
                </a:uFill>
                <a:hlinkClick r:id="rId6">
                  <a:extLst>
                    <a:ext uri="{A12FA001-AC4F-418D-AE19-62706E023703}">
                      <ahyp:hlinkClr val="tx"/>
                    </a:ext>
                  </a:extLst>
                </a:hlinkClick>
              </a:rPr>
              <a:t>8 июля</a:t>
            </a:r>
            <a:r>
              <a:rPr lang="ru" sz="1050">
                <a:solidFill>
                  <a:srgbClr val="202122"/>
                </a:solidFill>
                <a:highlight>
                  <a:srgbClr val="FFFFFF"/>
                </a:highlight>
              </a:rPr>
              <a:t> </a:t>
            </a:r>
            <a:r>
              <a:rPr lang="ru" sz="1050">
                <a:solidFill>
                  <a:srgbClr val="0645AD"/>
                </a:solidFill>
                <a:highlight>
                  <a:srgbClr val="FFFFFF"/>
                </a:highlight>
                <a:uFill>
                  <a:noFill/>
                </a:uFill>
                <a:hlinkClick r:id="rId7">
                  <a:extLst>
                    <a:ext uri="{A12FA001-AC4F-418D-AE19-62706E023703}">
                      <ahyp:hlinkClr val="tx"/>
                    </a:ext>
                  </a:extLst>
                </a:hlinkClick>
              </a:rPr>
              <a:t>1790 года</a:t>
            </a:r>
            <a:r>
              <a:rPr lang="ru" sz="1050">
                <a:solidFill>
                  <a:srgbClr val="202122"/>
                </a:solidFill>
                <a:highlight>
                  <a:srgbClr val="FFFFFF"/>
                </a:highlight>
              </a:rPr>
              <a:t>.Турецкий флот насчитывал 10 линейных кораблей, 8 фрегатов, 36 вспомогательных судов. Он шёл из Турции для высадки десанта в Крыму. Его встретил русский Черноморский флот (10 линейных кораблей, 6 фрегатов, 1 </a:t>
            </a:r>
            <a:r>
              <a:rPr lang="ru" sz="1050">
                <a:solidFill>
                  <a:srgbClr val="0645AD"/>
                </a:solidFill>
                <a:highlight>
                  <a:srgbClr val="FFFFFF"/>
                </a:highlight>
                <a:uFill>
                  <a:noFill/>
                </a:uFill>
                <a:hlinkClick r:id="rId8">
                  <a:extLst>
                    <a:ext uri="{A12FA001-AC4F-418D-AE19-62706E023703}">
                      <ahyp:hlinkClr val="tx"/>
                    </a:ext>
                  </a:extLst>
                </a:hlinkClick>
              </a:rPr>
              <a:t>бомбардирский корабль</a:t>
            </a:r>
            <a:r>
              <a:rPr lang="ru" sz="1050">
                <a:solidFill>
                  <a:srgbClr val="202122"/>
                </a:solidFill>
                <a:highlight>
                  <a:srgbClr val="FFFFFF"/>
                </a:highlight>
              </a:rPr>
              <a:t>, 16 вспомогательных судов) под командованием Ушакова.</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Используя наветренное положение и превосходство в артиллерии (1100 орудий против 836), турецкий флот с ходу атаковал русский, направив свой главный удар на авангард бригадира флота </a:t>
            </a:r>
            <a:r>
              <a:rPr lang="ru" sz="1050">
                <a:solidFill>
                  <a:srgbClr val="0645AD"/>
                </a:solidFill>
                <a:highlight>
                  <a:srgbClr val="FFFFFF"/>
                </a:highlight>
                <a:uFill>
                  <a:noFill/>
                </a:uFill>
                <a:hlinkClick r:id="rId9">
                  <a:extLst>
                    <a:ext uri="{A12FA001-AC4F-418D-AE19-62706E023703}">
                      <ahyp:hlinkClr val="tx"/>
                    </a:ext>
                  </a:extLst>
                </a:hlinkClick>
              </a:rPr>
              <a:t>Г. К. Голенкина</a:t>
            </a:r>
            <a:r>
              <a:rPr lang="ru" sz="1050">
                <a:solidFill>
                  <a:srgbClr val="202122"/>
                </a:solidFill>
                <a:highlight>
                  <a:srgbClr val="FFFFFF"/>
                </a:highlight>
              </a:rPr>
              <a:t>. Однако тот выдержал атаку неприятеля и точным ответным огнём сбил его наступательный порыв. </a:t>
            </a:r>
            <a:r>
              <a:rPr lang="ru" sz="1050">
                <a:solidFill>
                  <a:srgbClr val="0645AD"/>
                </a:solidFill>
                <a:highlight>
                  <a:srgbClr val="FFFFFF"/>
                </a:highlight>
                <a:uFill>
                  <a:noFill/>
                </a:uFill>
                <a:hlinkClick r:id="rId10">
                  <a:extLst>
                    <a:ext uri="{A12FA001-AC4F-418D-AE19-62706E023703}">
                      <ahyp:hlinkClr val="tx"/>
                    </a:ext>
                  </a:extLst>
                </a:hlinkClick>
              </a:rPr>
              <a:t>Капудан-паша</a:t>
            </a:r>
            <a:r>
              <a:rPr lang="ru" sz="1050">
                <a:solidFill>
                  <a:srgbClr val="202122"/>
                </a:solidFill>
                <a:highlight>
                  <a:srgbClr val="FFFFFF"/>
                </a:highlight>
              </a:rPr>
              <a:t> всё же продолжил свой натиск, подкрепляя силы на направлении главного удара кораблями с большими орудиями.</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В разгоревшемся сражении оказалось, что ядра с русских фрегатов, поставленных в линию из-за недостатка линейных кораблей, не долетают до неприятеля. Тогда Ушаков подал им сигнал выйти из линии для возможного оказания помощи авангарду, а остальным кораблям сомкнуть образовавшуюся между ними дистанцию.Но Ушаков предвидел возможное развитие событий, а потому, мгновенно оценив обстановку, подал сигнал фрегатам резерва защитить свои передовые корабли. Фрегаты подоспели вовремя и заставили турецкого вице-адмирала пройти между линиями под сокрушительным огнём русских кораблей.</a:t>
            </a:r>
            <a:endParaRPr sz="1050">
              <a:solidFill>
                <a:srgbClr val="202122"/>
              </a:solidFill>
              <a:highlight>
                <a:srgbClr val="FFFFFF"/>
              </a:highlight>
            </a:endParaRPr>
          </a:p>
          <a:p>
            <a:pPr indent="0" lvl="0" marL="0" rtl="0" algn="l">
              <a:spcBef>
                <a:spcPts val="1200"/>
              </a:spcBef>
              <a:spcAft>
                <a:spcPts val="0"/>
              </a:spcAft>
              <a:buClr>
                <a:schemeClr val="dk1"/>
              </a:buClr>
              <a:buSzPct val="104761"/>
              <a:buFont typeface="Arial"/>
              <a:buNone/>
            </a:pPr>
            <a:r>
              <a:rPr lang="ru" sz="1050">
                <a:solidFill>
                  <a:srgbClr val="202122"/>
                </a:solidFill>
                <a:highlight>
                  <a:srgbClr val="FFFFFF"/>
                </a:highlight>
              </a:rPr>
              <a:t>Используя благоприятную перемену ветра на 4 румба (45 градусов), Ушаков стал сближаться с противником на более короткую дистанцию «картечного выстрела», чтобы ввести в действие всю артиллерию, включая орудия с уменьшенной дальностью стрельбы — короткоствольные, но именно поэтому более скорострельные </a:t>
            </a:r>
            <a:r>
              <a:rPr lang="ru" sz="1050">
                <a:solidFill>
                  <a:srgbClr val="0645AD"/>
                </a:solidFill>
                <a:highlight>
                  <a:srgbClr val="FFFFFF"/>
                </a:highlight>
                <a:uFill>
                  <a:noFill/>
                </a:uFill>
                <a:hlinkClick r:id="rId11">
                  <a:extLst>
                    <a:ext uri="{A12FA001-AC4F-418D-AE19-62706E023703}">
                      <ahyp:hlinkClr val="tx"/>
                    </a:ext>
                  </a:extLst>
                </a:hlinkClick>
              </a:rPr>
              <a:t>каронады</a:t>
            </a:r>
            <a:r>
              <a:rPr lang="ru" sz="1050">
                <a:solidFill>
                  <a:srgbClr val="202122"/>
                </a:solidFill>
                <a:highlight>
                  <a:srgbClr val="FFFFFF"/>
                </a:highlight>
              </a:rPr>
              <a:t>. Как только дистанция позволила, по команде был сделан залп всей артиллерией, перешедший в быстрый беглый огонь. Противник был засыпан ядрами. От перемены ветра и шквального огня русских турки пришли в замешательство. Они стали поворачивать через </a:t>
            </a:r>
            <a:r>
              <a:rPr lang="ru" sz="1050">
                <a:solidFill>
                  <a:srgbClr val="0645AD"/>
                </a:solidFill>
                <a:highlight>
                  <a:srgbClr val="FFFFFF"/>
                </a:highlight>
                <a:uFill>
                  <a:noFill/>
                </a:uFill>
                <a:hlinkClick r:id="rId12">
                  <a:extLst>
                    <a:ext uri="{A12FA001-AC4F-418D-AE19-62706E023703}">
                      <ahyp:hlinkClr val="tx"/>
                    </a:ext>
                  </a:extLst>
                </a:hlinkClick>
              </a:rPr>
              <a:t>оверштаг</a:t>
            </a:r>
            <a:r>
              <a:rPr lang="ru" sz="1050">
                <a:solidFill>
                  <a:srgbClr val="202122"/>
                </a:solidFill>
                <a:highlight>
                  <a:srgbClr val="FFFFFF"/>
                </a:highlight>
              </a:rPr>
              <a:t> всей колонной, подставив себя под мощный залп флагманского 80-пушечного корабля Ушакова «</a:t>
            </a:r>
            <a:r>
              <a:rPr lang="ru" sz="1050">
                <a:solidFill>
                  <a:srgbClr val="0645AD"/>
                </a:solidFill>
                <a:highlight>
                  <a:srgbClr val="FFFFFF"/>
                </a:highlight>
                <a:uFill>
                  <a:noFill/>
                </a:uFill>
                <a:hlinkClick r:id="rId13">
                  <a:extLst>
                    <a:ext uri="{A12FA001-AC4F-418D-AE19-62706E023703}">
                      <ahyp:hlinkClr val="tx"/>
                    </a:ext>
                  </a:extLst>
                </a:hlinkClick>
              </a:rPr>
              <a:t>Рождество Христово</a:t>
            </a:r>
            <a:r>
              <a:rPr lang="ru" sz="1050">
                <a:solidFill>
                  <a:srgbClr val="202122"/>
                </a:solidFill>
                <a:highlight>
                  <a:srgbClr val="FFFFFF"/>
                </a:highlight>
              </a:rPr>
              <a:t>» и 66-пушечного «</a:t>
            </a:r>
            <a:r>
              <a:rPr lang="ru" sz="1050">
                <a:solidFill>
                  <a:srgbClr val="0645AD"/>
                </a:solidFill>
                <a:highlight>
                  <a:srgbClr val="FFFFFF"/>
                </a:highlight>
                <a:uFill>
                  <a:noFill/>
                </a:uFill>
                <a:hlinkClick r:id="rId14">
                  <a:extLst>
                    <a:ext uri="{A12FA001-AC4F-418D-AE19-62706E023703}">
                      <ahyp:hlinkClr val="tx"/>
                    </a:ext>
                  </a:extLst>
                </a:hlinkClick>
              </a:rPr>
              <a:t>Преображения Господня</a:t>
            </a:r>
            <a:r>
              <a:rPr lang="ru" sz="1050">
                <a:solidFill>
                  <a:srgbClr val="202122"/>
                </a:solidFill>
                <a:highlight>
                  <a:srgbClr val="FFFFFF"/>
                </a:highlight>
              </a:rPr>
              <a:t>», получив при этом большие разрушения и потери в живой силе (на борту турецких кораблей находился десант, предназначенный для высадки в Крыму).</a:t>
            </a:r>
            <a:endParaRPr sz="1050">
              <a:solidFill>
                <a:srgbClr val="202122"/>
              </a:solidFill>
              <a:highlight>
                <a:srgbClr val="FFFFFF"/>
              </a:highlight>
            </a:endParaRPr>
          </a:p>
          <a:p>
            <a:pPr indent="0" lvl="0" marL="0" rtl="0" algn="l">
              <a:spcBef>
                <a:spcPts val="500"/>
              </a:spcBef>
              <a:spcAft>
                <a:spcPts val="0"/>
              </a:spcAft>
              <a:buNone/>
            </a:pPr>
            <a:r>
              <a:rPr lang="ru" sz="1050">
                <a:solidFill>
                  <a:srgbClr val="202122"/>
                </a:solidFill>
                <a:highlight>
                  <a:srgbClr val="FFFFFF"/>
                </a:highlight>
              </a:rPr>
              <a:t>Вскоре, будучи уже на ветре, Ушаков подал очередной сигнал авангарду исполнить поворот «всем вдруг» (всем вместе) через оверштаг и, «не наблюдая свои места, каждому по способности случая, с крайней поспешностью войтить в кильватер» своего флагманского корабля, ставшего передовым. После исполненного манёвра уже вся русская линия во главе с адмиралом «весьма скоро» оказалась на ветре у неприятеля, что значительно усугубило положение турок. Ушаков, выйдя из линии, угрожал </a:t>
            </a:r>
            <a:r>
              <a:rPr lang="ru" sz="1050" u="sng">
                <a:solidFill>
                  <a:srgbClr val="0645AD"/>
                </a:solidFill>
                <a:highlight>
                  <a:srgbClr val="FFFFFF"/>
                </a:highlight>
                <a:hlinkClick r:id="rId15">
                  <a:extLst>
                    <a:ext uri="{A12FA001-AC4F-418D-AE19-62706E023703}">
                      <ahyp:hlinkClr val="tx"/>
                    </a:ext>
                  </a:extLst>
                </a:hlinkClick>
              </a:rPr>
              <a:t>абордажем</a:t>
            </a:r>
            <a:r>
              <a:rPr lang="ru" sz="1050">
                <a:solidFill>
                  <a:srgbClr val="202122"/>
                </a:solidFill>
                <a:highlight>
                  <a:srgbClr val="FFFFFF"/>
                </a:highlight>
              </a:rPr>
              <a:t>.</a:t>
            </a:r>
            <a:endParaRPr sz="1050">
              <a:solidFill>
                <a:srgbClr val="202122"/>
              </a:solidFill>
              <a:highlight>
                <a:srgbClr val="FFFFFF"/>
              </a:highlight>
            </a:endParaRPr>
          </a:p>
          <a:p>
            <a:pPr indent="0" lvl="0" marL="0" rtl="0" algn="l">
              <a:spcBef>
                <a:spcPts val="500"/>
              </a:spcBef>
              <a:spcAft>
                <a:spcPts val="0"/>
              </a:spcAft>
              <a:buClr>
                <a:schemeClr val="dk1"/>
              </a:buClr>
              <a:buSzPct val="104761"/>
              <a:buFont typeface="Arial"/>
              <a:buNone/>
            </a:pPr>
            <a:r>
              <a:rPr lang="ru" sz="1050">
                <a:solidFill>
                  <a:srgbClr val="202122"/>
                </a:solidFill>
                <a:highlight>
                  <a:srgbClr val="FFFFFF"/>
                </a:highlight>
              </a:rPr>
              <a:t>Не надеясь выдержать очередную атаку, турки дрогнули и пустились в бегство к своим берегам.Ушаков проявил себя умелым флагманом, способным творчески мыслить и принимать неординарные тактические решения. «Не удаляясь главных правил», он смог нешаблонно распорядиться силами флота. Осуществляя устойчивое управление флотом, он стремился поставить флагманский корабль в голову колонны и вместе с тем дать определённую инициативу в манёвре своим командирам («каждому по способности случая»). В сражении ярко проявилось преимущество русских моряков в морской выучке и огневой подготовке. Сосредоточив главный удар на флагманских кораблях противника, Ушаков в максимальной степени использовал мощь артиллерии.</a:t>
            </a:r>
            <a:endParaRPr sz="1050">
              <a:solidFill>
                <a:srgbClr val="202122"/>
              </a:solidFill>
              <a:highlight>
                <a:srgbClr val="FFFFFF"/>
              </a:highlight>
            </a:endParaRPr>
          </a:p>
          <a:p>
            <a:pPr indent="0" lvl="0" marL="0" rtl="0" algn="l">
              <a:spcBef>
                <a:spcPts val="500"/>
              </a:spcBef>
              <a:spcAft>
                <a:spcPts val="1200"/>
              </a:spcAft>
              <a:buNone/>
            </a:pPr>
            <a:r>
              <a:t/>
            </a:r>
            <a:endParaRPr sz="1050">
              <a:solidFill>
                <a:srgbClr val="202122"/>
              </a:solidFill>
              <a:highlight>
                <a:srgbClr val="FFFFFF"/>
              </a:highlight>
            </a:endParaRPr>
          </a:p>
        </p:txBody>
      </p:sp>
      <p:pic>
        <p:nvPicPr>
          <p:cNvPr id="90" name="Google Shape;90;p18"/>
          <p:cNvPicPr preferRelativeResize="0"/>
          <p:nvPr/>
        </p:nvPicPr>
        <p:blipFill>
          <a:blip r:embed="rId16">
            <a:alphaModFix/>
          </a:blip>
          <a:stretch>
            <a:fillRect/>
          </a:stretch>
        </p:blipFill>
        <p:spPr>
          <a:xfrm>
            <a:off x="6684050" y="600075"/>
            <a:ext cx="3609900" cy="375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526050" y="-191950"/>
            <a:ext cx="5290200" cy="74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ru"/>
              <a:t>сражение у мыса Тендра(продолжение русско-турецкой войны)</a:t>
            </a:r>
            <a:endParaRPr/>
          </a:p>
        </p:txBody>
      </p:sp>
      <p:sp>
        <p:nvSpPr>
          <p:cNvPr id="96" name="Google Shape;96;p19"/>
          <p:cNvSpPr txBox="1"/>
          <p:nvPr>
            <p:ph idx="1" type="body"/>
          </p:nvPr>
        </p:nvSpPr>
        <p:spPr>
          <a:xfrm>
            <a:off x="0" y="486400"/>
            <a:ext cx="7027500" cy="4705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ru" sz="1050">
                <a:solidFill>
                  <a:srgbClr val="202122"/>
                </a:solidFill>
                <a:highlight>
                  <a:srgbClr val="FFFFFF"/>
                </a:highlight>
              </a:rPr>
              <a:t>Утром 28 августа 1790 года турецкий флот под командованием молодого капудан-паши Гуссейна, состоявший из 14 линейных кораблей, 8 фрегатов и 23 мелких судов, стоял на якоре между </a:t>
            </a:r>
            <a:r>
              <a:rPr lang="ru" sz="1050">
                <a:solidFill>
                  <a:srgbClr val="0645AD"/>
                </a:solidFill>
                <a:highlight>
                  <a:srgbClr val="FFFFFF"/>
                </a:highlight>
                <a:uFill>
                  <a:noFill/>
                </a:uFill>
                <a:hlinkClick r:id="rId3">
                  <a:extLst>
                    <a:ext uri="{A12FA001-AC4F-418D-AE19-62706E023703}">
                      <ahyp:hlinkClr val="tx"/>
                    </a:ext>
                  </a:extLst>
                </a:hlinkClick>
              </a:rPr>
              <a:t>Гаджибеем</a:t>
            </a:r>
            <a:r>
              <a:rPr lang="ru" sz="1050">
                <a:solidFill>
                  <a:srgbClr val="202122"/>
                </a:solidFill>
                <a:highlight>
                  <a:srgbClr val="FFFFFF"/>
                </a:highlight>
              </a:rPr>
              <a:t> и </a:t>
            </a:r>
            <a:r>
              <a:rPr lang="ru" sz="1050">
                <a:solidFill>
                  <a:srgbClr val="0645AD"/>
                </a:solidFill>
                <a:highlight>
                  <a:srgbClr val="FFFFFF"/>
                </a:highlight>
                <a:uFill>
                  <a:noFill/>
                </a:uFill>
                <a:hlinkClick r:id="rId4">
                  <a:extLst>
                    <a:ext uri="{A12FA001-AC4F-418D-AE19-62706E023703}">
                      <ahyp:hlinkClr val="tx"/>
                    </a:ext>
                  </a:extLst>
                </a:hlinkClick>
              </a:rPr>
              <a:t>Тендровской косой</a:t>
            </a:r>
            <a:r>
              <a:rPr lang="ru" sz="1050">
                <a:solidFill>
                  <a:srgbClr val="202122"/>
                </a:solidFill>
                <a:highlight>
                  <a:srgbClr val="FFFFFF"/>
                </a:highlight>
              </a:rPr>
              <a:t>. Неожиданно для противника со стороны Севастополя был обнаружен российский флот, идущий под всеми парусами в походном ордере трёх колонн, состоявший из 10 линейных кораблей, 6 фрегатов и 21 более мелких судов под командованием Ф. Ф. Ушакова.</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Соотношение орудий было 1360 против 836 в пользу турецкого флота.</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Появление севастопольского флота привело турок в растерянность. Несмотря на превосходство в силах, они спешно стали рубить канаты и в беспорядке отходить к Дунаю. </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В 15 часов, подойдя к противнику на дистанцию картечного выстрела, Ф. Ф. Ушаков принудил его к бою. И уже вскоре под мощным огнём русской линии турецкий флот начал уклоняться под ветер и приходить в расстройство. Подойдя ближе, русские корабли со всей силой обрушились на передовую часть турецкого флота. Флагманский корабль Ушакова «Рождество Христово» вёл бой с тремя кораблями противника, заставив их выйти из линии.</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К 17 часам вся турецкая линия была окончательно разбита. Этому поспособствовали резервные фрегаты, которые Ушаков вовремя пустил в бой.</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На рассвете следующего дня оказалось, что турецкие корабли находятся в непосредственной близости от русских. А фрегат «</a:t>
            </a:r>
            <a:r>
              <a:rPr lang="ru" sz="1050">
                <a:solidFill>
                  <a:srgbClr val="0645AD"/>
                </a:solidFill>
                <a:highlight>
                  <a:srgbClr val="FFFFFF"/>
                </a:highlight>
                <a:uFill>
                  <a:noFill/>
                </a:uFill>
                <a:hlinkClick r:id="rId5">
                  <a:extLst>
                    <a:ext uri="{A12FA001-AC4F-418D-AE19-62706E023703}">
                      <ahyp:hlinkClr val="tx"/>
                    </a:ext>
                  </a:extLst>
                </a:hlinkClick>
              </a:rPr>
              <a:t>Амвросий Медиоланский</a:t>
            </a:r>
            <a:r>
              <a:rPr lang="ru" sz="1050">
                <a:solidFill>
                  <a:srgbClr val="202122"/>
                </a:solidFill>
                <a:highlight>
                  <a:srgbClr val="FFFFFF"/>
                </a:highlight>
              </a:rPr>
              <a:t>» и вовсе оказался среди турецкого флота. Но так как флаги ещё не были подняты, то турки приняли его за своего. Находчивость капитана М. Н. Нелединского помогла ему выйти из столь сложного положения. Снявшись с якоря с прочими турецкими судами, он продолжал следовать за ними, не поднимая флага. Понемногу отставая, Нелединский дождался момента, когда опасность миновала, поднял Андреевский флаг и ушёл к своему флоту.</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Ушаков отдал команду поднять якоря и вступить под паруса для преследования противника, который, имея наветренное положение, стал рассеиваться в разные стороны. Однако от турецкого флота отстали два сильно повреждённых корабля, один из которых, 74-пушечный «Капудания», был флагманским Саид-бея. Другой был 66-пушечный «</a:t>
            </a:r>
            <a:r>
              <a:rPr lang="ru" sz="1050">
                <a:solidFill>
                  <a:srgbClr val="0645AD"/>
                </a:solidFill>
                <a:highlight>
                  <a:srgbClr val="FFFFFF"/>
                </a:highlight>
                <a:uFill>
                  <a:noFill/>
                </a:uFill>
                <a:hlinkClick r:id="rId6">
                  <a:extLst>
                    <a:ext uri="{A12FA001-AC4F-418D-AE19-62706E023703}">
                      <ahyp:hlinkClr val="tx"/>
                    </a:ext>
                  </a:extLst>
                </a:hlinkClick>
              </a:rPr>
              <a:t>Мелеки Бахри</a:t>
            </a:r>
            <a:r>
              <a:rPr lang="ru" sz="1050">
                <a:solidFill>
                  <a:srgbClr val="202122"/>
                </a:solidFill>
                <a:highlight>
                  <a:srgbClr val="FFFFFF"/>
                </a:highlight>
              </a:rPr>
              <a:t>» («Царь морей»). Потеряв своего командира Кара-Али, убитого ядром, он сдался без боя. А «Капудания», упорно сопротивлялся до тех пор, пока был полностью охвачен огнём.</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Победа Черноморского флота при Тендре оставила яркий след в боевой летописи отечественного флота. Федеральным законом «О днях воинской славы (победных днях) России» от 13 марта 1995 года день победы русской эскадры под командованием Ф. Ф. Ушакова над турецкой эскадрой у мыса Тендра объявлен Днём воинской славы России.</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Красной строкой она вписана в историю военно-морского искусства. Действия Ушакова носили активный наступательный характер. Если в двух предыдущих сражениях Черноморский флот осуществлял первоначально оборонительные действия с переходом в контратаку, то в данном случае изначально имела место решительная атака с чётким тактическим замыслом. Умело и эффективно был использован </a:t>
            </a:r>
            <a:r>
              <a:rPr lang="ru" sz="1050">
                <a:solidFill>
                  <a:srgbClr val="0645AD"/>
                </a:solidFill>
                <a:highlight>
                  <a:srgbClr val="FFFFFF"/>
                </a:highlight>
                <a:uFill>
                  <a:noFill/>
                </a:uFill>
                <a:hlinkClick r:id="rId7">
                  <a:extLst>
                    <a:ext uri="{A12FA001-AC4F-418D-AE19-62706E023703}">
                      <ahyp:hlinkClr val="tx"/>
                    </a:ext>
                  </a:extLst>
                </a:hlinkClick>
              </a:rPr>
              <a:t>фактор внезапности</a:t>
            </a:r>
            <a:r>
              <a:rPr lang="ru" sz="1050">
                <a:solidFill>
                  <a:srgbClr val="202122"/>
                </a:solidFill>
                <a:highlight>
                  <a:srgbClr val="FFFFFF"/>
                </a:highlight>
              </a:rPr>
              <a:t>, а также умело реализованы принципы сосредоточения сил на направлении главного удара и взаимной поддержки.</a:t>
            </a:r>
            <a:endParaRPr sz="1050">
              <a:solidFill>
                <a:srgbClr val="202122"/>
              </a:solidFill>
              <a:highlight>
                <a:srgbClr val="FFFFFF"/>
              </a:highlight>
            </a:endParaRPr>
          </a:p>
          <a:p>
            <a:pPr indent="0" lvl="0" marL="0" rtl="0" algn="l">
              <a:spcBef>
                <a:spcPts val="1200"/>
              </a:spcBef>
              <a:spcAft>
                <a:spcPts val="1200"/>
              </a:spcAft>
              <a:buNone/>
            </a:pPr>
            <a:r>
              <a:rPr lang="ru" sz="1050">
                <a:solidFill>
                  <a:srgbClr val="202122"/>
                </a:solidFill>
                <a:highlight>
                  <a:srgbClr val="FFFFFF"/>
                </a:highlight>
              </a:rPr>
              <a:t>В результате турки потеряли пять с половиной тыс. человек ранеными и убитыми, русские — всего 21(!) человека убитыми и 25 ранеными. Столь огромная разница объяснялась исключительной смелостью и решительностью атак русских кораблей, заставлявших турок приходить в смятение и стрелять без должной выдержки и наводки.</a:t>
            </a:r>
            <a:endParaRPr sz="1050">
              <a:solidFill>
                <a:srgbClr val="202122"/>
              </a:solidFill>
              <a:highlight>
                <a:srgbClr val="FFFFFF"/>
              </a:highlight>
            </a:endParaRPr>
          </a:p>
        </p:txBody>
      </p:sp>
      <p:pic>
        <p:nvPicPr>
          <p:cNvPr id="97" name="Google Shape;97;p19"/>
          <p:cNvPicPr preferRelativeResize="0"/>
          <p:nvPr/>
        </p:nvPicPr>
        <p:blipFill>
          <a:blip r:embed="rId8">
            <a:alphaModFix/>
          </a:blip>
          <a:stretch>
            <a:fillRect/>
          </a:stretch>
        </p:blipFill>
        <p:spPr>
          <a:xfrm>
            <a:off x="6952925" y="0"/>
            <a:ext cx="3214799" cy="3057525"/>
          </a:xfrm>
          <a:prstGeom prst="rect">
            <a:avLst/>
          </a:prstGeom>
          <a:noFill/>
          <a:ln>
            <a:noFill/>
          </a:ln>
        </p:spPr>
      </p:pic>
      <p:pic>
        <p:nvPicPr>
          <p:cNvPr id="98" name="Google Shape;98;p19"/>
          <p:cNvPicPr preferRelativeResize="0"/>
          <p:nvPr/>
        </p:nvPicPr>
        <p:blipFill>
          <a:blip r:embed="rId9">
            <a:alphaModFix/>
          </a:blip>
          <a:stretch>
            <a:fillRect/>
          </a:stretch>
        </p:blipFill>
        <p:spPr>
          <a:xfrm>
            <a:off x="6952925" y="3057525"/>
            <a:ext cx="3214800" cy="219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0" y="0"/>
            <a:ext cx="2808000" cy="755700"/>
          </a:xfrm>
          <a:prstGeom prst="rect">
            <a:avLst/>
          </a:prstGeom>
        </p:spPr>
        <p:txBody>
          <a:bodyPr anchorCtr="0" anchor="b" bIns="91425" lIns="91425" spcFirstLastPara="1" rIns="91425" wrap="square" tIns="91425">
            <a:normAutofit fontScale="90000"/>
          </a:bodyPr>
          <a:lstStyle/>
          <a:p>
            <a:pPr indent="0" lvl="0" marL="0" rtl="0" algn="l">
              <a:lnSpc>
                <a:spcPct val="160000"/>
              </a:lnSpc>
              <a:spcBef>
                <a:spcPts val="300"/>
              </a:spcBef>
              <a:spcAft>
                <a:spcPts val="0"/>
              </a:spcAft>
              <a:buClr>
                <a:schemeClr val="dk1"/>
              </a:buClr>
              <a:buSzPct val="104761"/>
              <a:buFont typeface="Arial"/>
              <a:buNone/>
            </a:pPr>
            <a:r>
              <a:rPr b="1" lang="ru" sz="1050">
                <a:highlight>
                  <a:srgbClr val="FFFFFF"/>
                </a:highlight>
              </a:rPr>
              <a:t>Сражение у мыса Калиакрия</a:t>
            </a:r>
            <a:endParaRPr b="1" sz="1050">
              <a:highlight>
                <a:srgbClr val="FFFFFF"/>
              </a:highlight>
            </a:endParaRPr>
          </a:p>
          <a:p>
            <a:pPr indent="0" lvl="0" marL="0" rtl="0" algn="l">
              <a:spcBef>
                <a:spcPts val="0"/>
              </a:spcBef>
              <a:spcAft>
                <a:spcPts val="0"/>
              </a:spcAft>
              <a:buNone/>
            </a:pPr>
            <a:r>
              <a:t/>
            </a:r>
            <a:endParaRPr/>
          </a:p>
        </p:txBody>
      </p:sp>
      <p:sp>
        <p:nvSpPr>
          <p:cNvPr id="104" name="Google Shape;104;p20"/>
          <p:cNvSpPr txBox="1"/>
          <p:nvPr>
            <p:ph idx="1" type="body"/>
          </p:nvPr>
        </p:nvSpPr>
        <p:spPr>
          <a:xfrm>
            <a:off x="-510625" y="327350"/>
            <a:ext cx="7538100" cy="4816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ru" sz="1050">
                <a:solidFill>
                  <a:srgbClr val="202122"/>
                </a:solidFill>
                <a:highlight>
                  <a:srgbClr val="FFFFFF"/>
                </a:highlight>
              </a:rPr>
              <a:t>Сражение у мыса Калиакрия произошло 31 июля 1791 года. Турецкий флот состоял из 18 линейных кораблей, 17 фрегатов и 43 более мелких судов, стоявших на якоре у берега под прикрытием береговых батарей. Черноморский флот под командованием Ф. Ф. Ушакова состоял из 16 линейных кораблей, 2 фрегатов, 2 бомбардирских кораблей, 17 крейсерских судов, </a:t>
            </a:r>
            <a:r>
              <a:rPr lang="ru" sz="1050">
                <a:solidFill>
                  <a:srgbClr val="0645AD"/>
                </a:solidFill>
                <a:highlight>
                  <a:srgbClr val="FFFFFF"/>
                </a:highlight>
                <a:uFill>
                  <a:noFill/>
                </a:uFill>
                <a:hlinkClick r:id="rId3">
                  <a:extLst>
                    <a:ext uri="{A12FA001-AC4F-418D-AE19-62706E023703}">
                      <ahyp:hlinkClr val="tx"/>
                    </a:ext>
                  </a:extLst>
                </a:hlinkClick>
              </a:rPr>
              <a:t>брандера</a:t>
            </a:r>
            <a:r>
              <a:rPr lang="ru" sz="1050">
                <a:solidFill>
                  <a:srgbClr val="202122"/>
                </a:solidFill>
                <a:highlight>
                  <a:srgbClr val="FFFFFF"/>
                </a:highlight>
              </a:rPr>
              <a:t> и репетичного судна. Соотношение орудий было 1800 против 980 в пользу турок. Состав сил турецкого флота претерпел изменения. Он был усилен за счёт алжирско-тунисских корсаров под командованием Сеит-Али, успешно действовавших в Средиземном море в кампании 1790 года против отряда российского </a:t>
            </a:r>
            <a:r>
              <a:rPr lang="ru" sz="1050">
                <a:solidFill>
                  <a:srgbClr val="0645AD"/>
                </a:solidFill>
                <a:highlight>
                  <a:srgbClr val="FFFFFF"/>
                </a:highlight>
                <a:uFill>
                  <a:noFill/>
                </a:uFill>
                <a:hlinkClick r:id="rId4">
                  <a:extLst>
                    <a:ext uri="{A12FA001-AC4F-418D-AE19-62706E023703}">
                      <ahyp:hlinkClr val="tx"/>
                    </a:ext>
                  </a:extLst>
                </a:hlinkClick>
              </a:rPr>
              <a:t>арматора</a:t>
            </a:r>
            <a:r>
              <a:rPr lang="ru" sz="1050">
                <a:solidFill>
                  <a:srgbClr val="202122"/>
                </a:solidFill>
                <a:highlight>
                  <a:srgbClr val="FFFFFF"/>
                </a:highlight>
              </a:rPr>
              <a:t> майора </a:t>
            </a:r>
            <a:r>
              <a:rPr lang="ru" sz="1050">
                <a:solidFill>
                  <a:srgbClr val="0645AD"/>
                </a:solidFill>
                <a:highlight>
                  <a:srgbClr val="FFFFFF"/>
                </a:highlight>
                <a:uFill>
                  <a:noFill/>
                </a:uFill>
                <a:hlinkClick r:id="rId5">
                  <a:extLst>
                    <a:ext uri="{A12FA001-AC4F-418D-AE19-62706E023703}">
                      <ahyp:hlinkClr val="tx"/>
                    </a:ext>
                  </a:extLst>
                </a:hlinkClick>
              </a:rPr>
              <a:t>Ламбро Качиони</a:t>
            </a:r>
            <a:r>
              <a:rPr lang="ru" sz="1050">
                <a:solidFill>
                  <a:srgbClr val="202122"/>
                </a:solidFill>
                <a:highlight>
                  <a:srgbClr val="FFFFFF"/>
                </a:highlight>
              </a:rPr>
              <a:t>. Для этих целей повелением султана им были выделены 7 линейных кораблей из состава турецкого флота, из которых была сформирована эскадра, независимая от капудан-паши.</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В районе 17 часов уже весь Черноморский флот, сблизившись с противником на предельно короткую дистанцию, атаковал турецкий флот. Экипажи русских кораблей, следуя примеру своего флагмана, сражались с большим мужеством.</a:t>
            </a:r>
            <a:endParaRPr sz="1050">
              <a:solidFill>
                <a:srgbClr val="202122"/>
              </a:solidFill>
              <a:highlight>
                <a:srgbClr val="FFFFFF"/>
              </a:highlight>
            </a:endParaRPr>
          </a:p>
          <a:p>
            <a:pPr indent="0" lvl="0" marL="0" rtl="0" algn="l">
              <a:spcBef>
                <a:spcPts val="1200"/>
              </a:spcBef>
              <a:spcAft>
                <a:spcPts val="0"/>
              </a:spcAft>
              <a:buNone/>
            </a:pPr>
            <a:r>
              <a:rPr lang="ru" sz="1050">
                <a:solidFill>
                  <a:srgbClr val="202122"/>
                </a:solidFill>
                <a:highlight>
                  <a:srgbClr val="FFFFFF"/>
                </a:highlight>
              </a:rPr>
              <a:t>Флагманский корабль Ушакова, став передовым, вступил в бой с четырьмя кораблями, не давая им развить атаку. Одновременно Ушаков приказал сигналом «Иоанну Предтече», «Александру Невскому» и «Феодору Стратилату» подойти к нему. Но, когда они приблизились к «Рождеству Христову», все четыре алжирских корабля были уже настолько повреждены, что отошли от линии сражения и открыли своего пашу. «Рождество Христово» вошёл в середину турецкого флота, ведя огонь с обоих бортов, и продолжил поражать корабль Сеит-Али и ближайшие к нему суда. Этим манёвром Ушаков окончательно нарушил боевой порядок передовой части турок.</a:t>
            </a:r>
            <a:endParaRPr sz="1050">
              <a:solidFill>
                <a:srgbClr val="202122"/>
              </a:solidFill>
              <a:highlight>
                <a:srgbClr val="FFFFFF"/>
              </a:highlight>
            </a:endParaRPr>
          </a:p>
          <a:p>
            <a:pPr indent="0" lvl="0" marL="0" rtl="0" algn="l">
              <a:spcBef>
                <a:spcPts val="1200"/>
              </a:spcBef>
              <a:spcAft>
                <a:spcPts val="0"/>
              </a:spcAft>
              <a:buClr>
                <a:schemeClr val="dk1"/>
              </a:buClr>
              <a:buSzPct val="104761"/>
              <a:buFont typeface="Arial"/>
              <a:buNone/>
            </a:pPr>
            <a:r>
              <a:rPr lang="ru" sz="1050">
                <a:solidFill>
                  <a:srgbClr val="202122"/>
                </a:solidFill>
                <a:highlight>
                  <a:srgbClr val="FFFFFF"/>
                </a:highlight>
              </a:rPr>
              <a:t>К этому времени все силы обоих флотов были задействованы в сражении. Осуществляя устойчивое </a:t>
            </a:r>
            <a:r>
              <a:rPr lang="ru" sz="1050">
                <a:solidFill>
                  <a:srgbClr val="0645AD"/>
                </a:solidFill>
                <a:highlight>
                  <a:srgbClr val="FFFFFF"/>
                </a:highlight>
                <a:uFill>
                  <a:noFill/>
                </a:uFill>
                <a:hlinkClick r:id="rId6">
                  <a:extLst>
                    <a:ext uri="{A12FA001-AC4F-418D-AE19-62706E023703}">
                      <ahyp:hlinkClr val="tx"/>
                    </a:ext>
                  </a:extLst>
                </a:hlinkClick>
              </a:rPr>
              <a:t>огневое поражение</a:t>
            </a:r>
            <a:r>
              <a:rPr lang="ru" sz="1050">
                <a:solidFill>
                  <a:srgbClr val="202122"/>
                </a:solidFill>
                <a:highlight>
                  <a:srgbClr val="FFFFFF"/>
                </a:highlight>
              </a:rPr>
              <a:t> противника, Черноморский флот с успехом развивал атаку. При этом турецкие корабли были настолько стеснены, что стреляли друг в друга. Вскоре сопротивление турок было сломлено и они, обратившись к русскому флоту кормой, пустились в бегство.</a:t>
            </a:r>
            <a:endParaRPr sz="1050">
              <a:solidFill>
                <a:srgbClr val="202122"/>
              </a:solidFill>
              <a:highlight>
                <a:srgbClr val="FFFFFF"/>
              </a:highlight>
            </a:endParaRPr>
          </a:p>
          <a:p>
            <a:pPr indent="0" lvl="0" marL="0" rtl="0" algn="l">
              <a:spcBef>
                <a:spcPts val="500"/>
              </a:spcBef>
              <a:spcAft>
                <a:spcPts val="0"/>
              </a:spcAft>
              <a:buClr>
                <a:schemeClr val="dk1"/>
              </a:buClr>
              <a:buSzPct val="104761"/>
              <a:buFont typeface="Arial"/>
              <a:buNone/>
            </a:pPr>
            <a:r>
              <a:rPr lang="ru" sz="1050">
                <a:solidFill>
                  <a:srgbClr val="202122"/>
                </a:solidFill>
                <a:highlight>
                  <a:srgbClr val="FFFFFF"/>
                </a:highlight>
              </a:rPr>
              <a:t>Густой пороховой дым, окутавший поле боя и наступившая темнота воспрепятствовали продолжению преследования противника. Поэтому в половине девятого вечера Ушаков был вынужден прекратить погоню и стать на якорь. На рассвете 1 августа на горизонте уже не было ни одного неприятельского корабля. 8 августа Ушаков получил известие от генерал-фельдмаршала </a:t>
            </a:r>
            <a:r>
              <a:rPr lang="ru" sz="1050">
                <a:solidFill>
                  <a:srgbClr val="0645AD"/>
                </a:solidFill>
                <a:highlight>
                  <a:srgbClr val="FFFFFF"/>
                </a:highlight>
                <a:uFill>
                  <a:noFill/>
                </a:uFill>
                <a:hlinkClick r:id="rId7">
                  <a:extLst>
                    <a:ext uri="{A12FA001-AC4F-418D-AE19-62706E023703}">
                      <ahyp:hlinkClr val="tx"/>
                    </a:ext>
                  </a:extLst>
                </a:hlinkClick>
              </a:rPr>
              <a:t>Н. В. Репнина</a:t>
            </a:r>
            <a:r>
              <a:rPr lang="ru" sz="1050">
                <a:solidFill>
                  <a:srgbClr val="202122"/>
                </a:solidFill>
                <a:highlight>
                  <a:srgbClr val="FFFFFF"/>
                </a:highlight>
              </a:rPr>
              <a:t> о заключении 31 июля перемирия и повеление о возвращении в Севастополь.</a:t>
            </a:r>
            <a:endParaRPr sz="1050">
              <a:solidFill>
                <a:srgbClr val="202122"/>
              </a:solidFill>
              <a:highlight>
                <a:srgbClr val="FFFFFF"/>
              </a:highlight>
            </a:endParaRPr>
          </a:p>
          <a:p>
            <a:pPr indent="0" lvl="0" marL="0" rtl="0" algn="l">
              <a:spcBef>
                <a:spcPts val="500"/>
              </a:spcBef>
              <a:spcAft>
                <a:spcPts val="0"/>
              </a:spcAft>
              <a:buClr>
                <a:schemeClr val="dk1"/>
              </a:buClr>
              <a:buSzPct val="104761"/>
              <a:buFont typeface="Arial"/>
              <a:buNone/>
            </a:pPr>
            <a:r>
              <a:rPr lang="ru" sz="1050">
                <a:solidFill>
                  <a:srgbClr val="202122"/>
                </a:solidFill>
                <a:highlight>
                  <a:srgbClr val="FFFFFF"/>
                </a:highlight>
              </a:rPr>
              <a:t>Как и в предыдущем сражении, тактика Ушакова носила активный наступательный характер, а использование тактических приёмов определялось конкретно складывающейся обстановкой. Проход между берегом и флотом противника, сближение в походном ордере, постановка кордебаталии (центральной эскадры флота) и флагманского корабля в голову кильватерной колонны позволили русскому командующему в максимальной степени использовать фактор внезапности, атаковать противника из тактически выгодного положения и сорвать его замысел.</a:t>
            </a:r>
            <a:endParaRPr sz="1050">
              <a:solidFill>
                <a:srgbClr val="202122"/>
              </a:solidFill>
              <a:highlight>
                <a:srgbClr val="FFFFFF"/>
              </a:highlight>
            </a:endParaRPr>
          </a:p>
          <a:p>
            <a:pPr indent="0" lvl="0" marL="0" rtl="0" algn="l">
              <a:spcBef>
                <a:spcPts val="500"/>
              </a:spcBef>
              <a:spcAft>
                <a:spcPts val="1200"/>
              </a:spcAft>
              <a:buNone/>
            </a:pPr>
            <a:r>
              <a:t/>
            </a:r>
            <a:endParaRPr sz="1050">
              <a:solidFill>
                <a:srgbClr val="202122"/>
              </a:solidFill>
              <a:highlight>
                <a:srgbClr val="FFFFFF"/>
              </a:highlight>
            </a:endParaRPr>
          </a:p>
        </p:txBody>
      </p:sp>
      <p:pic>
        <p:nvPicPr>
          <p:cNvPr id="105" name="Google Shape;105;p20"/>
          <p:cNvPicPr preferRelativeResize="0"/>
          <p:nvPr/>
        </p:nvPicPr>
        <p:blipFill>
          <a:blip r:embed="rId8">
            <a:alphaModFix/>
          </a:blip>
          <a:stretch>
            <a:fillRect/>
          </a:stretch>
        </p:blipFill>
        <p:spPr>
          <a:xfrm>
            <a:off x="7189200" y="2415625"/>
            <a:ext cx="3071700" cy="1609725"/>
          </a:xfrm>
          <a:prstGeom prst="rect">
            <a:avLst/>
          </a:prstGeom>
          <a:noFill/>
          <a:ln>
            <a:noFill/>
          </a:ln>
        </p:spPr>
      </p:pic>
      <p:pic>
        <p:nvPicPr>
          <p:cNvPr id="106" name="Google Shape;106;p20"/>
          <p:cNvPicPr preferRelativeResize="0"/>
          <p:nvPr/>
        </p:nvPicPr>
        <p:blipFill>
          <a:blip r:embed="rId9">
            <a:alphaModFix/>
          </a:blip>
          <a:stretch>
            <a:fillRect/>
          </a:stretch>
        </p:blipFill>
        <p:spPr>
          <a:xfrm>
            <a:off x="7189200" y="4025350"/>
            <a:ext cx="3071700" cy="971850"/>
          </a:xfrm>
          <a:prstGeom prst="rect">
            <a:avLst/>
          </a:prstGeom>
          <a:noFill/>
          <a:ln>
            <a:noFill/>
          </a:ln>
        </p:spPr>
      </p:pic>
      <p:pic>
        <p:nvPicPr>
          <p:cNvPr id="107" name="Google Shape;107;p20"/>
          <p:cNvPicPr preferRelativeResize="0"/>
          <p:nvPr/>
        </p:nvPicPr>
        <p:blipFill>
          <a:blip r:embed="rId10">
            <a:alphaModFix/>
          </a:blip>
          <a:stretch>
            <a:fillRect/>
          </a:stretch>
        </p:blipFill>
        <p:spPr>
          <a:xfrm>
            <a:off x="7189200" y="0"/>
            <a:ext cx="2102650" cy="241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0" y="0"/>
            <a:ext cx="88323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война первой и второй коалиции</a:t>
            </a:r>
            <a:endParaRPr/>
          </a:p>
        </p:txBody>
      </p:sp>
      <p:sp>
        <p:nvSpPr>
          <p:cNvPr id="113" name="Google Shape;113;p21"/>
          <p:cNvSpPr txBox="1"/>
          <p:nvPr>
            <p:ph idx="1" type="body"/>
          </p:nvPr>
        </p:nvSpPr>
        <p:spPr>
          <a:xfrm>
            <a:off x="-566525" y="755700"/>
            <a:ext cx="7221300" cy="438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Первая коалиция:</a:t>
            </a:r>
            <a:endParaRPr/>
          </a:p>
          <a:p>
            <a:pPr indent="0" lvl="0" marL="0" rtl="0" algn="l">
              <a:spcBef>
                <a:spcPts val="1200"/>
              </a:spcBef>
              <a:spcAft>
                <a:spcPts val="0"/>
              </a:spcAft>
              <a:buClr>
                <a:schemeClr val="dk1"/>
              </a:buClr>
              <a:buSzPts val="1100"/>
              <a:buFont typeface="Arial"/>
              <a:buNone/>
            </a:pPr>
            <a:r>
              <a:rPr lang="ru" sz="1050">
                <a:solidFill>
                  <a:srgbClr val="202122"/>
                </a:solidFill>
                <a:highlight>
                  <a:srgbClr val="FFFFFF"/>
                </a:highlight>
              </a:rPr>
              <a:t>В ноябре </a:t>
            </a:r>
            <a:r>
              <a:rPr lang="ru" sz="1050">
                <a:solidFill>
                  <a:srgbClr val="0645AD"/>
                </a:solidFill>
                <a:highlight>
                  <a:srgbClr val="FFFFFF"/>
                </a:highlight>
                <a:uFill>
                  <a:noFill/>
                </a:uFill>
                <a:hlinkClick r:id="rId3">
                  <a:extLst>
                    <a:ext uri="{A12FA001-AC4F-418D-AE19-62706E023703}">
                      <ahyp:hlinkClr val="tx"/>
                    </a:ext>
                  </a:extLst>
                </a:hlinkClick>
              </a:rPr>
              <a:t>1792 года</a:t>
            </a:r>
            <a:r>
              <a:rPr lang="ru" sz="1050">
                <a:solidFill>
                  <a:srgbClr val="202122"/>
                </a:solidFill>
                <a:highlight>
                  <a:srgbClr val="FFFFFF"/>
                </a:highlight>
              </a:rPr>
              <a:t> Ушаков был вызван Екатериной II в Петербург.</a:t>
            </a:r>
            <a:endParaRPr sz="1050">
              <a:solidFill>
                <a:srgbClr val="202122"/>
              </a:solidFill>
              <a:highlight>
                <a:srgbClr val="FFFFFF"/>
              </a:highlight>
            </a:endParaRPr>
          </a:p>
          <a:p>
            <a:pPr indent="0" lvl="0" marL="0" rtl="0" algn="l">
              <a:spcBef>
                <a:spcPts val="500"/>
              </a:spcBef>
              <a:spcAft>
                <a:spcPts val="0"/>
              </a:spcAft>
              <a:buClr>
                <a:schemeClr val="dk1"/>
              </a:buClr>
              <a:buSzPts val="1100"/>
              <a:buFont typeface="Arial"/>
              <a:buNone/>
            </a:pPr>
            <a:r>
              <a:rPr lang="ru" sz="1050">
                <a:solidFill>
                  <a:srgbClr val="202122"/>
                </a:solidFill>
                <a:highlight>
                  <a:srgbClr val="FFFFFF"/>
                </a:highlight>
              </a:rPr>
              <a:t>Весной </a:t>
            </a:r>
            <a:r>
              <a:rPr lang="ru" sz="1050">
                <a:solidFill>
                  <a:srgbClr val="0645AD"/>
                </a:solidFill>
                <a:highlight>
                  <a:srgbClr val="FFFFFF"/>
                </a:highlight>
                <a:uFill>
                  <a:noFill/>
                </a:uFill>
                <a:hlinkClick r:id="rId4">
                  <a:extLst>
                    <a:ext uri="{A12FA001-AC4F-418D-AE19-62706E023703}">
                      <ahyp:hlinkClr val="tx"/>
                    </a:ext>
                  </a:extLst>
                </a:hlinkClick>
              </a:rPr>
              <a:t>1793 года</a:t>
            </a:r>
            <a:r>
              <a:rPr lang="ru" sz="1050">
                <a:solidFill>
                  <a:srgbClr val="202122"/>
                </a:solidFill>
                <a:highlight>
                  <a:srgbClr val="FFFFFF"/>
                </a:highlight>
              </a:rPr>
              <a:t> он вернулся в Севастополь, 2 сентября 1793 был произведён в </a:t>
            </a:r>
            <a:r>
              <a:rPr lang="ru" sz="1050">
                <a:solidFill>
                  <a:srgbClr val="0645AD"/>
                </a:solidFill>
                <a:highlight>
                  <a:srgbClr val="FFFFFF"/>
                </a:highlight>
                <a:uFill>
                  <a:noFill/>
                </a:uFill>
                <a:hlinkClick r:id="rId5">
                  <a:extLst>
                    <a:ext uri="{A12FA001-AC4F-418D-AE19-62706E023703}">
                      <ahyp:hlinkClr val="tx"/>
                    </a:ext>
                  </a:extLst>
                </a:hlinkClick>
              </a:rPr>
              <a:t>вице-адмиралы</a:t>
            </a:r>
            <a:r>
              <a:rPr lang="ru" sz="1050">
                <a:solidFill>
                  <a:srgbClr val="202122"/>
                </a:solidFill>
                <a:highlight>
                  <a:srgbClr val="FFFFFF"/>
                </a:highlight>
              </a:rPr>
              <a:t>.</a:t>
            </a:r>
            <a:endParaRPr sz="1050">
              <a:solidFill>
                <a:srgbClr val="202122"/>
              </a:solidFill>
              <a:highlight>
                <a:srgbClr val="FFFFFF"/>
              </a:highlight>
            </a:endParaRPr>
          </a:p>
          <a:p>
            <a:pPr indent="0" lvl="0" marL="0" rtl="0" algn="l">
              <a:spcBef>
                <a:spcPts val="500"/>
              </a:spcBef>
              <a:spcAft>
                <a:spcPts val="0"/>
              </a:spcAft>
              <a:buClr>
                <a:schemeClr val="dk1"/>
              </a:buClr>
              <a:buSzPts val="1100"/>
              <a:buFont typeface="Arial"/>
              <a:buNone/>
            </a:pPr>
            <a:r>
              <a:rPr lang="ru" sz="1050">
                <a:solidFill>
                  <a:srgbClr val="202122"/>
                </a:solidFill>
                <a:highlight>
                  <a:srgbClr val="FFFFFF"/>
                </a:highlight>
              </a:rPr>
              <a:t>С </a:t>
            </a:r>
            <a:r>
              <a:rPr lang="ru" sz="1050">
                <a:solidFill>
                  <a:srgbClr val="0645AD"/>
                </a:solidFill>
                <a:highlight>
                  <a:srgbClr val="FFFFFF"/>
                </a:highlight>
                <a:uFill>
                  <a:noFill/>
                </a:uFill>
                <a:hlinkClick r:id="rId6">
                  <a:extLst>
                    <a:ext uri="{A12FA001-AC4F-418D-AE19-62706E023703}">
                      <ahyp:hlinkClr val="tx"/>
                    </a:ext>
                  </a:extLst>
                </a:hlinkClick>
              </a:rPr>
              <a:t>1794 года</a:t>
            </a:r>
            <a:r>
              <a:rPr lang="ru" sz="1050">
                <a:solidFill>
                  <a:srgbClr val="202122"/>
                </a:solidFill>
                <a:highlight>
                  <a:srgbClr val="FFFFFF"/>
                </a:highlight>
              </a:rPr>
              <a:t> по август </a:t>
            </a:r>
            <a:r>
              <a:rPr lang="ru" sz="1050">
                <a:solidFill>
                  <a:srgbClr val="0645AD"/>
                </a:solidFill>
                <a:highlight>
                  <a:srgbClr val="FFFFFF"/>
                </a:highlight>
                <a:uFill>
                  <a:noFill/>
                </a:uFill>
                <a:hlinkClick r:id="rId7">
                  <a:extLst>
                    <a:ext uri="{A12FA001-AC4F-418D-AE19-62706E023703}">
                      <ahyp:hlinkClr val="tx"/>
                    </a:ext>
                  </a:extLst>
                </a:hlinkClick>
              </a:rPr>
              <a:t>1798 года</a:t>
            </a:r>
            <a:r>
              <a:rPr lang="ru" sz="1050">
                <a:solidFill>
                  <a:srgbClr val="202122"/>
                </a:solidFill>
                <a:highlight>
                  <a:srgbClr val="FFFFFF"/>
                </a:highlight>
              </a:rPr>
              <a:t>, в связи с </a:t>
            </a:r>
            <a:r>
              <a:rPr lang="ru" sz="1050">
                <a:solidFill>
                  <a:srgbClr val="0645AD"/>
                </a:solidFill>
                <a:highlight>
                  <a:srgbClr val="FFFFFF"/>
                </a:highlight>
                <a:uFill>
                  <a:noFill/>
                </a:uFill>
                <a:hlinkClick r:id="rId8">
                  <a:extLst>
                    <a:ext uri="{A12FA001-AC4F-418D-AE19-62706E023703}">
                      <ahyp:hlinkClr val="tx"/>
                    </a:ext>
                  </a:extLst>
                </a:hlinkClick>
              </a:rPr>
              <a:t>революционными событиями во Франции</a:t>
            </a:r>
            <a:r>
              <a:rPr lang="ru" sz="1050">
                <a:solidFill>
                  <a:srgbClr val="202122"/>
                </a:solidFill>
                <a:highlight>
                  <a:srgbClr val="FFFFFF"/>
                </a:highlight>
              </a:rPr>
              <a:t>, эскадры Черноморского флота под командованием Ушакова ежегодно выходили в море в крейсерское плавание с целью прикрытия берегов России от нападений французского флота в случае его появления в Чёрном море.</a:t>
            </a:r>
            <a:endParaRPr sz="1050">
              <a:solidFill>
                <a:srgbClr val="202122"/>
              </a:solidFill>
              <a:highlight>
                <a:srgbClr val="FFFFFF"/>
              </a:highlight>
            </a:endParaRPr>
          </a:p>
          <a:p>
            <a:pPr indent="0" lvl="0" marL="0" rtl="0" algn="l">
              <a:spcBef>
                <a:spcPts val="500"/>
              </a:spcBef>
              <a:spcAft>
                <a:spcPts val="0"/>
              </a:spcAft>
              <a:buNone/>
            </a:pPr>
            <a:r>
              <a:rPr lang="ru"/>
              <a:t>Вторая коалиция:</a:t>
            </a:r>
            <a:endParaRPr/>
          </a:p>
          <a:p>
            <a:pPr indent="0" lvl="0" marL="0" rtl="0" algn="l">
              <a:spcBef>
                <a:spcPts val="1200"/>
              </a:spcBef>
              <a:spcAft>
                <a:spcPts val="0"/>
              </a:spcAft>
              <a:buNone/>
            </a:pPr>
            <a:r>
              <a:rPr lang="ru" sz="1050">
                <a:solidFill>
                  <a:srgbClr val="202122"/>
                </a:solidFill>
                <a:highlight>
                  <a:srgbClr val="FFFFFF"/>
                </a:highlight>
              </a:rPr>
              <a:t>Во время </a:t>
            </a:r>
            <a:r>
              <a:rPr lang="ru" sz="1050">
                <a:solidFill>
                  <a:srgbClr val="0645AD"/>
                </a:solidFill>
                <a:highlight>
                  <a:srgbClr val="FFFFFF"/>
                </a:highlight>
                <a:uFill>
                  <a:noFill/>
                </a:uFill>
                <a:hlinkClick r:id="rId9">
                  <a:extLst>
                    <a:ext uri="{A12FA001-AC4F-418D-AE19-62706E023703}">
                      <ahyp:hlinkClr val="tx"/>
                    </a:ext>
                  </a:extLst>
                </a:hlinkClick>
              </a:rPr>
              <a:t>Средиземноморского похода</a:t>
            </a:r>
            <a:r>
              <a:rPr lang="ru" sz="1050">
                <a:solidFill>
                  <a:srgbClr val="202122"/>
                </a:solidFill>
                <a:highlight>
                  <a:srgbClr val="FFFFFF"/>
                </a:highlight>
              </a:rPr>
              <a:t> 1798—1800 годов вице-адмирал Ф. Ф. Ушаков проявил себя как крупный флотоводец, искусный политик, а также как государственный деятель при создании греческой </a:t>
            </a:r>
            <a:r>
              <a:rPr lang="ru" sz="1050">
                <a:solidFill>
                  <a:srgbClr val="0645AD"/>
                </a:solidFill>
                <a:highlight>
                  <a:srgbClr val="FFFFFF"/>
                </a:highlight>
                <a:uFill>
                  <a:noFill/>
                </a:uFill>
                <a:hlinkClick r:id="rId10">
                  <a:extLst>
                    <a:ext uri="{A12FA001-AC4F-418D-AE19-62706E023703}">
                      <ahyp:hlinkClr val="tx"/>
                    </a:ext>
                  </a:extLst>
                </a:hlinkClick>
              </a:rPr>
              <a:t>Республики Семи Островов</a:t>
            </a:r>
            <a:r>
              <a:rPr lang="ru" sz="1050">
                <a:solidFill>
                  <a:srgbClr val="202122"/>
                </a:solidFill>
                <a:highlight>
                  <a:srgbClr val="FFFFFF"/>
                </a:highlight>
              </a:rPr>
              <a:t> под протекторатом России и Турции. Показал образцы организации взаимодействия армии и флота при овладении </a:t>
            </a:r>
            <a:r>
              <a:rPr lang="ru" sz="1050">
                <a:solidFill>
                  <a:srgbClr val="0645AD"/>
                </a:solidFill>
                <a:highlight>
                  <a:srgbClr val="FFFFFF"/>
                </a:highlight>
                <a:uFill>
                  <a:noFill/>
                </a:uFill>
                <a:hlinkClick r:id="rId11">
                  <a:extLst>
                    <a:ext uri="{A12FA001-AC4F-418D-AE19-62706E023703}">
                      <ahyp:hlinkClr val="tx"/>
                    </a:ext>
                  </a:extLst>
                </a:hlinkClick>
              </a:rPr>
              <a:t>Ионическими островами</a:t>
            </a:r>
            <a:r>
              <a:rPr lang="ru" sz="1050">
                <a:solidFill>
                  <a:srgbClr val="202122"/>
                </a:solidFill>
                <a:highlight>
                  <a:srgbClr val="FFFFFF"/>
                </a:highlight>
              </a:rPr>
              <a:t> и особенно </a:t>
            </a:r>
            <a:r>
              <a:rPr lang="ru" sz="1050">
                <a:solidFill>
                  <a:srgbClr val="0645AD"/>
                </a:solidFill>
                <a:highlight>
                  <a:srgbClr val="FFFFFF"/>
                </a:highlight>
                <a:uFill>
                  <a:noFill/>
                </a:uFill>
                <a:hlinkClick r:id="rId12">
                  <a:extLst>
                    <a:ext uri="{A12FA001-AC4F-418D-AE19-62706E023703}">
                      <ahyp:hlinkClr val="tx"/>
                    </a:ext>
                  </a:extLst>
                </a:hlinkClick>
              </a:rPr>
              <a:t>островом Корфу (Керкира)</a:t>
            </a:r>
            <a:r>
              <a:rPr lang="ru" sz="1050">
                <a:solidFill>
                  <a:srgbClr val="202122"/>
                </a:solidFill>
                <a:highlight>
                  <a:srgbClr val="FFFFFF"/>
                </a:highlight>
              </a:rPr>
              <a:t>, при освобождении от французов Италии, во время блокады </a:t>
            </a:r>
            <a:r>
              <a:rPr lang="ru" sz="1050">
                <a:solidFill>
                  <a:srgbClr val="0645AD"/>
                </a:solidFill>
                <a:highlight>
                  <a:srgbClr val="FFFFFF"/>
                </a:highlight>
                <a:uFill>
                  <a:noFill/>
                </a:uFill>
                <a:hlinkClick r:id="rId13">
                  <a:extLst>
                    <a:ext uri="{A12FA001-AC4F-418D-AE19-62706E023703}">
                      <ahyp:hlinkClr val="tx"/>
                    </a:ext>
                  </a:extLst>
                </a:hlinkClick>
              </a:rPr>
              <a:t>Анконы</a:t>
            </a:r>
            <a:r>
              <a:rPr lang="ru" sz="1050">
                <a:solidFill>
                  <a:srgbClr val="202122"/>
                </a:solidFill>
                <a:highlight>
                  <a:srgbClr val="FFFFFF"/>
                </a:highlight>
              </a:rPr>
              <a:t> и </a:t>
            </a:r>
            <a:r>
              <a:rPr lang="ru" sz="1050">
                <a:solidFill>
                  <a:srgbClr val="0645AD"/>
                </a:solidFill>
                <a:highlight>
                  <a:srgbClr val="FFFFFF"/>
                </a:highlight>
                <a:uFill>
                  <a:noFill/>
                </a:uFill>
                <a:hlinkClick r:id="rId14">
                  <a:extLst>
                    <a:ext uri="{A12FA001-AC4F-418D-AE19-62706E023703}">
                      <ahyp:hlinkClr val="tx"/>
                    </a:ext>
                  </a:extLst>
                </a:hlinkClick>
              </a:rPr>
              <a:t>Генуи</a:t>
            </a:r>
            <a:r>
              <a:rPr lang="ru" sz="1050">
                <a:solidFill>
                  <a:srgbClr val="202122"/>
                </a:solidFill>
                <a:highlight>
                  <a:srgbClr val="FFFFFF"/>
                </a:highlight>
              </a:rPr>
              <a:t>, при овладении </a:t>
            </a:r>
            <a:r>
              <a:rPr lang="ru" sz="1050">
                <a:solidFill>
                  <a:srgbClr val="0645AD"/>
                </a:solidFill>
                <a:highlight>
                  <a:srgbClr val="FFFFFF"/>
                </a:highlight>
                <a:uFill>
                  <a:noFill/>
                </a:uFill>
                <a:hlinkClick r:id="rId15">
                  <a:extLst>
                    <a:ext uri="{A12FA001-AC4F-418D-AE19-62706E023703}">
                      <ahyp:hlinkClr val="tx"/>
                    </a:ext>
                  </a:extLst>
                </a:hlinkClick>
              </a:rPr>
              <a:t>Неаполем</a:t>
            </a:r>
            <a:r>
              <a:rPr lang="ru" sz="1050">
                <a:solidFill>
                  <a:srgbClr val="202122"/>
                </a:solidFill>
                <a:highlight>
                  <a:srgbClr val="FFFFFF"/>
                </a:highlight>
              </a:rPr>
              <a:t> и </a:t>
            </a:r>
            <a:r>
              <a:rPr lang="ru" sz="1050">
                <a:solidFill>
                  <a:srgbClr val="0645AD"/>
                </a:solidFill>
                <a:highlight>
                  <a:srgbClr val="FFFFFF"/>
                </a:highlight>
                <a:uFill>
                  <a:noFill/>
                </a:uFill>
                <a:hlinkClick r:id="rId16">
                  <a:extLst>
                    <a:ext uri="{A12FA001-AC4F-418D-AE19-62706E023703}">
                      <ahyp:hlinkClr val="tx"/>
                    </a:ext>
                  </a:extLst>
                </a:hlinkClick>
              </a:rPr>
              <a:t>Римом</a:t>
            </a:r>
            <a:r>
              <a:rPr lang="ru" sz="1050">
                <a:solidFill>
                  <a:srgbClr val="202122"/>
                </a:solidFill>
                <a:highlight>
                  <a:srgbClr val="FFFFFF"/>
                </a:highlight>
              </a:rPr>
              <a:t>. В ходе похода имел разногласия с британским адмиралом </a:t>
            </a:r>
            <a:r>
              <a:rPr lang="ru" sz="1050">
                <a:solidFill>
                  <a:srgbClr val="0645AD"/>
                </a:solidFill>
                <a:highlight>
                  <a:srgbClr val="FFFFFF"/>
                </a:highlight>
                <a:uFill>
                  <a:noFill/>
                </a:uFill>
                <a:hlinkClick r:id="rId17">
                  <a:extLst>
                    <a:ext uri="{A12FA001-AC4F-418D-AE19-62706E023703}">
                      <ahyp:hlinkClr val="tx"/>
                    </a:ext>
                  </a:extLst>
                </a:hlinkClick>
              </a:rPr>
              <a:t>Нельсоном</a:t>
            </a:r>
            <a:r>
              <a:rPr lang="ru" sz="1050">
                <a:solidFill>
                  <a:srgbClr val="202122"/>
                </a:solidFill>
                <a:highlight>
                  <a:srgbClr val="FFFFFF"/>
                </a:highlight>
              </a:rPr>
              <a:t> относительно блокады (предложение Нельсона) или штурма (предложение Ушакова) острова </a:t>
            </a:r>
            <a:r>
              <a:rPr lang="ru" sz="1050">
                <a:solidFill>
                  <a:srgbClr val="0645AD"/>
                </a:solidFill>
                <a:highlight>
                  <a:srgbClr val="FFFFFF"/>
                </a:highlight>
                <a:uFill>
                  <a:noFill/>
                </a:uFill>
                <a:hlinkClick r:id="rId18">
                  <a:extLst>
                    <a:ext uri="{A12FA001-AC4F-418D-AE19-62706E023703}">
                      <ahyp:hlinkClr val="tx"/>
                    </a:ext>
                  </a:extLst>
                </a:hlinkClick>
              </a:rPr>
              <a:t>Мальты</a:t>
            </a:r>
            <a:r>
              <a:rPr lang="ru" sz="1050">
                <a:solidFill>
                  <a:srgbClr val="202122"/>
                </a:solidFill>
                <a:highlight>
                  <a:srgbClr val="FFFFFF"/>
                </a:highlight>
              </a:rPr>
              <a:t>.</a:t>
            </a:r>
            <a:endParaRPr sz="1050">
              <a:solidFill>
                <a:srgbClr val="202122"/>
              </a:solidFill>
              <a:highlight>
                <a:srgbClr val="FFFFFF"/>
              </a:highlight>
            </a:endParaRPr>
          </a:p>
          <a:p>
            <a:pPr indent="0" lvl="0" marL="0" rtl="0" algn="l">
              <a:spcBef>
                <a:spcPts val="1200"/>
              </a:spcBef>
              <a:spcAft>
                <a:spcPts val="0"/>
              </a:spcAft>
              <a:buClr>
                <a:schemeClr val="dk1"/>
              </a:buClr>
              <a:buSzPts val="1100"/>
              <a:buFont typeface="Arial"/>
              <a:buNone/>
            </a:pPr>
            <a:r>
              <a:rPr lang="ru" sz="1050">
                <a:solidFill>
                  <a:srgbClr val="202122"/>
                </a:solidFill>
                <a:highlight>
                  <a:srgbClr val="FFFFFF"/>
                </a:highlight>
              </a:rPr>
              <a:t>В 1799 году произведён в </a:t>
            </a:r>
            <a:r>
              <a:rPr lang="ru" sz="1050">
                <a:solidFill>
                  <a:srgbClr val="0645AD"/>
                </a:solidFill>
                <a:highlight>
                  <a:srgbClr val="FFFFFF"/>
                </a:highlight>
                <a:uFill>
                  <a:noFill/>
                </a:uFill>
                <a:hlinkClick r:id="rId19">
                  <a:extLst>
                    <a:ext uri="{A12FA001-AC4F-418D-AE19-62706E023703}">
                      <ahyp:hlinkClr val="tx"/>
                    </a:ext>
                  </a:extLst>
                </a:hlinkClick>
              </a:rPr>
              <a:t>адмиралы</a:t>
            </a:r>
            <a:r>
              <a:rPr lang="ru" sz="1050">
                <a:solidFill>
                  <a:srgbClr val="202122"/>
                </a:solidFill>
                <a:highlight>
                  <a:srgbClr val="FFFFFF"/>
                </a:highlight>
              </a:rPr>
              <a:t>. В 1800 году эскадра адмирала Ушакова вернулась в </a:t>
            </a:r>
            <a:r>
              <a:rPr lang="ru" sz="1050">
                <a:solidFill>
                  <a:srgbClr val="0645AD"/>
                </a:solidFill>
                <a:highlight>
                  <a:srgbClr val="FFFFFF"/>
                </a:highlight>
                <a:uFill>
                  <a:noFill/>
                </a:uFill>
                <a:hlinkClick r:id="rId20">
                  <a:extLst>
                    <a:ext uri="{A12FA001-AC4F-418D-AE19-62706E023703}">
                      <ahyp:hlinkClr val="tx"/>
                    </a:ext>
                  </a:extLst>
                </a:hlinkClick>
              </a:rPr>
              <a:t>Ахтиар</a:t>
            </a:r>
            <a:r>
              <a:rPr lang="ru" sz="1050">
                <a:solidFill>
                  <a:srgbClr val="202122"/>
                </a:solidFill>
                <a:highlight>
                  <a:srgbClr val="FFFFFF"/>
                </a:highlight>
              </a:rPr>
              <a:t>. </a:t>
            </a:r>
            <a:endParaRPr sz="1050">
              <a:solidFill>
                <a:srgbClr val="202122"/>
              </a:solidFill>
              <a:highlight>
                <a:srgbClr val="FFFFFF"/>
              </a:highlight>
            </a:endParaRPr>
          </a:p>
          <a:p>
            <a:pPr indent="0" lvl="0" marL="0" rtl="0" algn="l">
              <a:spcBef>
                <a:spcPts val="500"/>
              </a:spcBef>
              <a:spcAft>
                <a:spcPts val="1200"/>
              </a:spcAft>
              <a:buNone/>
            </a:pPr>
            <a:r>
              <a:t/>
            </a:r>
            <a:endParaRPr/>
          </a:p>
        </p:txBody>
      </p:sp>
      <p:pic>
        <p:nvPicPr>
          <p:cNvPr id="114" name="Google Shape;114;p21"/>
          <p:cNvPicPr preferRelativeResize="0"/>
          <p:nvPr/>
        </p:nvPicPr>
        <p:blipFill>
          <a:blip r:embed="rId21">
            <a:alphaModFix/>
          </a:blip>
          <a:stretch>
            <a:fillRect/>
          </a:stretch>
        </p:blipFill>
        <p:spPr>
          <a:xfrm>
            <a:off x="6654775" y="62325"/>
            <a:ext cx="3429100" cy="2324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